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75" r:id="rId3"/>
    <p:sldId id="257" r:id="rId4"/>
    <p:sldId id="284" r:id="rId5"/>
    <p:sldId id="276" r:id="rId6"/>
    <p:sldId id="261" r:id="rId7"/>
    <p:sldId id="264" r:id="rId8"/>
    <p:sldId id="271" r:id="rId9"/>
    <p:sldId id="263" r:id="rId10"/>
    <p:sldId id="266" r:id="rId11"/>
    <p:sldId id="267" r:id="rId12"/>
    <p:sldId id="285" r:id="rId13"/>
    <p:sldId id="265" r:id="rId14"/>
    <p:sldId id="268" r:id="rId15"/>
    <p:sldId id="259" r:id="rId16"/>
    <p:sldId id="270" r:id="rId17"/>
    <p:sldId id="283" r:id="rId18"/>
    <p:sldId id="279" r:id="rId19"/>
    <p:sldId id="287" r:id="rId20"/>
    <p:sldId id="272" r:id="rId21"/>
    <p:sldId id="286" r:id="rId22"/>
    <p:sldId id="288" r:id="rId23"/>
    <p:sldId id="317" r:id="rId24"/>
    <p:sldId id="273" r:id="rId25"/>
    <p:sldId id="291" r:id="rId26"/>
    <p:sldId id="289" r:id="rId27"/>
    <p:sldId id="292" r:id="rId28"/>
    <p:sldId id="293" r:id="rId29"/>
    <p:sldId id="294" r:id="rId30"/>
    <p:sldId id="295" r:id="rId31"/>
    <p:sldId id="278" r:id="rId32"/>
    <p:sldId id="318" r:id="rId33"/>
    <p:sldId id="274" r:id="rId34"/>
    <p:sldId id="308" r:id="rId35"/>
    <p:sldId id="280" r:id="rId36"/>
    <p:sldId id="296" r:id="rId37"/>
    <p:sldId id="281" r:id="rId38"/>
    <p:sldId id="298" r:id="rId39"/>
    <p:sldId id="299" r:id="rId40"/>
    <p:sldId id="305" r:id="rId41"/>
    <p:sldId id="306" r:id="rId42"/>
    <p:sldId id="307" r:id="rId43"/>
    <p:sldId id="282" r:id="rId44"/>
    <p:sldId id="319" r:id="rId45"/>
    <p:sldId id="302" r:id="rId46"/>
    <p:sldId id="301" r:id="rId47"/>
    <p:sldId id="277" r:id="rId48"/>
    <p:sldId id="300" r:id="rId49"/>
    <p:sldId id="303" r:id="rId50"/>
    <p:sldId id="309" r:id="rId51"/>
    <p:sldId id="310" r:id="rId52"/>
    <p:sldId id="311" r:id="rId53"/>
    <p:sldId id="312" r:id="rId54"/>
    <p:sldId id="313" r:id="rId55"/>
    <p:sldId id="314" r:id="rId56"/>
    <p:sldId id="315" r:id="rId57"/>
    <p:sldId id="316" r:id="rId58"/>
    <p:sldId id="322" r:id="rId59"/>
    <p:sldId id="260" r:id="rId60"/>
    <p:sldId id="323" r:id="rId61"/>
    <p:sldId id="320" r:id="rId62"/>
    <p:sldId id="258" r:id="rId63"/>
    <p:sldId id="324" r:id="rId6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A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59" autoAdjust="0"/>
    <p:restoredTop sz="76671" autoAdjust="0"/>
  </p:normalViewPr>
  <p:slideViewPr>
    <p:cSldViewPr snapToGrid="0">
      <p:cViewPr varScale="1">
        <p:scale>
          <a:sx n="82" d="100"/>
          <a:sy n="82" d="100"/>
        </p:scale>
        <p:origin x="76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52098-97A5-457C-A91B-C0E27B5C5AE4}" type="datetimeFigureOut">
              <a:rPr lang="fr-FR" smtClean="0"/>
              <a:t>07/10/2025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7CFF4-79FC-421B-9EE7-4A82A3F96316}" type="slidenum">
              <a:rPr lang="fr-FR" smtClean="0"/>
              <a:t>‹N°›</a:t>
            </a:fld>
            <a:endParaRPr lang="fr-FR"/>
          </a:p>
        </p:txBody>
      </p:sp>
    </p:spTree>
    <p:extLst>
      <p:ext uri="{BB962C8B-B14F-4D97-AF65-F5344CB8AC3E}">
        <p14:creationId xmlns:p14="http://schemas.microsoft.com/office/powerpoint/2010/main" val="371918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Conditions requises : </a:t>
            </a:r>
          </a:p>
          <a:p>
            <a:pPr marL="0" indent="0" algn="l">
              <a:buFont typeface="Arial" panose="020B0604020202020204" pitchFamily="34" charset="0"/>
              <a:buNone/>
            </a:pPr>
            <a:r>
              <a:rPr lang="fr-FR" dirty="0"/>
              <a:t>Posséder la suite Microsoft office,</a:t>
            </a:r>
          </a:p>
          <a:p>
            <a:r>
              <a:rPr lang="fr-FR" dirty="0"/>
              <a:t>Être relativement à l’aise avec l’utilisation du traitement de texte Word de la suite office</a:t>
            </a:r>
          </a:p>
          <a:p>
            <a:endParaRPr lang="fr-FR" dirty="0"/>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1</a:t>
            </a:fld>
            <a:endParaRPr lang="fr-FR"/>
          </a:p>
        </p:txBody>
      </p:sp>
    </p:spTree>
    <p:extLst>
      <p:ext uri="{BB962C8B-B14F-4D97-AF65-F5344CB8AC3E}">
        <p14:creationId xmlns:p14="http://schemas.microsoft.com/office/powerpoint/2010/main" val="3056184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19</a:t>
            </a:fld>
            <a:endParaRPr lang="fr-FR"/>
          </a:p>
        </p:txBody>
      </p:sp>
    </p:spTree>
    <p:extLst>
      <p:ext uri="{BB962C8B-B14F-4D97-AF65-F5344CB8AC3E}">
        <p14:creationId xmlns:p14="http://schemas.microsoft.com/office/powerpoint/2010/main" val="3980640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20</a:t>
            </a:fld>
            <a:endParaRPr lang="fr-FR"/>
          </a:p>
        </p:txBody>
      </p:sp>
    </p:spTree>
    <p:extLst>
      <p:ext uri="{BB962C8B-B14F-4D97-AF65-F5344CB8AC3E}">
        <p14:creationId xmlns:p14="http://schemas.microsoft.com/office/powerpoint/2010/main" val="390731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21</a:t>
            </a:fld>
            <a:endParaRPr lang="fr-FR"/>
          </a:p>
        </p:txBody>
      </p:sp>
    </p:spTree>
    <p:extLst>
      <p:ext uri="{BB962C8B-B14F-4D97-AF65-F5344CB8AC3E}">
        <p14:creationId xmlns:p14="http://schemas.microsoft.com/office/powerpoint/2010/main" val="1643741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59</a:t>
            </a:fld>
            <a:endParaRPr lang="fr-FR"/>
          </a:p>
        </p:txBody>
      </p:sp>
    </p:spTree>
    <p:extLst>
      <p:ext uri="{BB962C8B-B14F-4D97-AF65-F5344CB8AC3E}">
        <p14:creationId xmlns:p14="http://schemas.microsoft.com/office/powerpoint/2010/main" val="64436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60</a:t>
            </a:fld>
            <a:endParaRPr lang="fr-FR"/>
          </a:p>
        </p:txBody>
      </p:sp>
    </p:spTree>
    <p:extLst>
      <p:ext uri="{BB962C8B-B14F-4D97-AF65-F5344CB8AC3E}">
        <p14:creationId xmlns:p14="http://schemas.microsoft.com/office/powerpoint/2010/main" val="3466720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61</a:t>
            </a:fld>
            <a:endParaRPr lang="fr-FR"/>
          </a:p>
        </p:txBody>
      </p:sp>
    </p:spTree>
    <p:extLst>
      <p:ext uri="{BB962C8B-B14F-4D97-AF65-F5344CB8AC3E}">
        <p14:creationId xmlns:p14="http://schemas.microsoft.com/office/powerpoint/2010/main" val="714194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 atelier fait suite à l’enquête communication réalisée par le district pour connaitre les attentes des club.</a:t>
            </a:r>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2</a:t>
            </a:fld>
            <a:endParaRPr lang="fr-FR"/>
          </a:p>
        </p:txBody>
      </p:sp>
    </p:spTree>
    <p:extLst>
      <p:ext uri="{BB962C8B-B14F-4D97-AF65-F5344CB8AC3E}">
        <p14:creationId xmlns:p14="http://schemas.microsoft.com/office/powerpoint/2010/main" val="1660838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 atelier fait suite à l’enquête communication réalisée par le district pour connaitre les attentes des club.</a:t>
            </a:r>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3</a:t>
            </a:fld>
            <a:endParaRPr lang="fr-FR"/>
          </a:p>
        </p:txBody>
      </p:sp>
    </p:spTree>
    <p:extLst>
      <p:ext uri="{BB962C8B-B14F-4D97-AF65-F5344CB8AC3E}">
        <p14:creationId xmlns:p14="http://schemas.microsoft.com/office/powerpoint/2010/main" val="250434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 atelier fait suite à l’enquête communication réalisée par le district pour connaitre les attentes des club.</a:t>
            </a:r>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4</a:t>
            </a:fld>
            <a:endParaRPr lang="fr-FR"/>
          </a:p>
        </p:txBody>
      </p:sp>
    </p:spTree>
    <p:extLst>
      <p:ext uri="{BB962C8B-B14F-4D97-AF65-F5344CB8AC3E}">
        <p14:creationId xmlns:p14="http://schemas.microsoft.com/office/powerpoint/2010/main" val="1154043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 atelier fait suite à l’enquête communication réalisée par le district pour connaitre les attentes des club.</a:t>
            </a:r>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5</a:t>
            </a:fld>
            <a:endParaRPr lang="fr-FR"/>
          </a:p>
        </p:txBody>
      </p:sp>
    </p:spTree>
    <p:extLst>
      <p:ext uri="{BB962C8B-B14F-4D97-AF65-F5344CB8AC3E}">
        <p14:creationId xmlns:p14="http://schemas.microsoft.com/office/powerpoint/2010/main" val="141722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fonction du type de support</a:t>
            </a:r>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13</a:t>
            </a:fld>
            <a:endParaRPr lang="fr-FR"/>
          </a:p>
        </p:txBody>
      </p:sp>
    </p:spTree>
    <p:extLst>
      <p:ext uri="{BB962C8B-B14F-4D97-AF65-F5344CB8AC3E}">
        <p14:creationId xmlns:p14="http://schemas.microsoft.com/office/powerpoint/2010/main" val="4193173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16</a:t>
            </a:fld>
            <a:endParaRPr lang="fr-FR"/>
          </a:p>
        </p:txBody>
      </p:sp>
    </p:spTree>
    <p:extLst>
      <p:ext uri="{BB962C8B-B14F-4D97-AF65-F5344CB8AC3E}">
        <p14:creationId xmlns:p14="http://schemas.microsoft.com/office/powerpoint/2010/main" val="318383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17</a:t>
            </a:fld>
            <a:endParaRPr lang="fr-FR"/>
          </a:p>
        </p:txBody>
      </p:sp>
    </p:spTree>
    <p:extLst>
      <p:ext uri="{BB962C8B-B14F-4D97-AF65-F5344CB8AC3E}">
        <p14:creationId xmlns:p14="http://schemas.microsoft.com/office/powerpoint/2010/main" val="3956734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637CFF4-79FC-421B-9EE7-4A82A3F96316}" type="slidenum">
              <a:rPr lang="fr-FR" smtClean="0"/>
              <a:t>18</a:t>
            </a:fld>
            <a:endParaRPr lang="fr-FR"/>
          </a:p>
        </p:txBody>
      </p:sp>
    </p:spTree>
    <p:extLst>
      <p:ext uri="{BB962C8B-B14F-4D97-AF65-F5344CB8AC3E}">
        <p14:creationId xmlns:p14="http://schemas.microsoft.com/office/powerpoint/2010/main" val="88278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DBF82F-7685-4FF4-91FE-131EF24B750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65947ED-855E-49C2-8080-B26B0FFB7C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D682D92-BD24-4CC2-851A-3642C6EFB218}"/>
              </a:ext>
            </a:extLst>
          </p:cNvPr>
          <p:cNvSpPr>
            <a:spLocks noGrp="1"/>
          </p:cNvSpPr>
          <p:nvPr>
            <p:ph type="dt" sz="half" idx="10"/>
          </p:nvPr>
        </p:nvSpPr>
        <p:spPr/>
        <p:txBody>
          <a:bodyPr/>
          <a:lstStyle/>
          <a:p>
            <a:fld id="{56CB0EC4-4401-41CF-9DDB-74426E837625}" type="datetime1">
              <a:rPr lang="fr-FR" smtClean="0"/>
              <a:t>07/10/2025</a:t>
            </a:fld>
            <a:endParaRPr lang="fr-FR"/>
          </a:p>
        </p:txBody>
      </p:sp>
      <p:sp>
        <p:nvSpPr>
          <p:cNvPr id="5" name="Espace réservé du pied de page 4">
            <a:extLst>
              <a:ext uri="{FF2B5EF4-FFF2-40B4-BE49-F238E27FC236}">
                <a16:creationId xmlns:a16="http://schemas.microsoft.com/office/drawing/2014/main" id="{978F3BCB-CBCA-43C6-9601-474C6245FE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C4CD6D-3400-4475-8380-15FAC107A93A}"/>
              </a:ext>
            </a:extLst>
          </p:cNvPr>
          <p:cNvSpPr>
            <a:spLocks noGrp="1"/>
          </p:cNvSpPr>
          <p:nvPr>
            <p:ph type="sldNum" sz="quarter" idx="12"/>
          </p:nvPr>
        </p:nvSpPr>
        <p:spPr/>
        <p:txBody>
          <a:bodyPr/>
          <a:lstStyle/>
          <a:p>
            <a:fld id="{F2DBE7A0-8270-4599-879B-97CDAD91381C}" type="slidenum">
              <a:rPr lang="fr-FR" smtClean="0"/>
              <a:t>‹N°›</a:t>
            </a:fld>
            <a:endParaRPr lang="fr-FR"/>
          </a:p>
        </p:txBody>
      </p:sp>
    </p:spTree>
    <p:extLst>
      <p:ext uri="{BB962C8B-B14F-4D97-AF65-F5344CB8AC3E}">
        <p14:creationId xmlns:p14="http://schemas.microsoft.com/office/powerpoint/2010/main" val="1710960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96A243-ECE9-4BDC-8432-55AAB616342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37D6D9-20A4-4F6A-9E71-A420AA0DDC91}"/>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111C5C-401B-4B5C-83F7-BCBAB56777FC}"/>
              </a:ext>
            </a:extLst>
          </p:cNvPr>
          <p:cNvSpPr>
            <a:spLocks noGrp="1"/>
          </p:cNvSpPr>
          <p:nvPr>
            <p:ph type="dt" sz="half" idx="10"/>
          </p:nvPr>
        </p:nvSpPr>
        <p:spPr/>
        <p:txBody>
          <a:bodyPr/>
          <a:lstStyle/>
          <a:p>
            <a:fld id="{5A305D08-A54E-4073-8DEE-AEDB02085AA9}" type="datetime1">
              <a:rPr lang="fr-FR" smtClean="0"/>
              <a:t>07/10/2025</a:t>
            </a:fld>
            <a:endParaRPr lang="fr-FR"/>
          </a:p>
        </p:txBody>
      </p:sp>
      <p:sp>
        <p:nvSpPr>
          <p:cNvPr id="5" name="Espace réservé du pied de page 4">
            <a:extLst>
              <a:ext uri="{FF2B5EF4-FFF2-40B4-BE49-F238E27FC236}">
                <a16:creationId xmlns:a16="http://schemas.microsoft.com/office/drawing/2014/main" id="{61141FB9-33E8-4A5A-A1EE-EFE0089518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F89547-6050-4DB8-BD7C-D996CAD48A41}"/>
              </a:ext>
            </a:extLst>
          </p:cNvPr>
          <p:cNvSpPr>
            <a:spLocks noGrp="1"/>
          </p:cNvSpPr>
          <p:nvPr>
            <p:ph type="sldNum" sz="quarter" idx="12"/>
          </p:nvPr>
        </p:nvSpPr>
        <p:spPr/>
        <p:txBody>
          <a:bodyPr/>
          <a:lstStyle/>
          <a:p>
            <a:fld id="{F2DBE7A0-8270-4599-879B-97CDAD91381C}" type="slidenum">
              <a:rPr lang="fr-FR" smtClean="0"/>
              <a:t>‹N°›</a:t>
            </a:fld>
            <a:endParaRPr lang="fr-FR"/>
          </a:p>
        </p:txBody>
      </p:sp>
    </p:spTree>
    <p:extLst>
      <p:ext uri="{BB962C8B-B14F-4D97-AF65-F5344CB8AC3E}">
        <p14:creationId xmlns:p14="http://schemas.microsoft.com/office/powerpoint/2010/main" val="610933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B255152-D0F6-4C86-93E5-8CB7907EDFB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1FA412F-CC0F-459B-A363-3195D526AC18}"/>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65D215-5152-4A32-A250-1736067DDAE2}"/>
              </a:ext>
            </a:extLst>
          </p:cNvPr>
          <p:cNvSpPr>
            <a:spLocks noGrp="1"/>
          </p:cNvSpPr>
          <p:nvPr>
            <p:ph type="dt" sz="half" idx="10"/>
          </p:nvPr>
        </p:nvSpPr>
        <p:spPr/>
        <p:txBody>
          <a:bodyPr/>
          <a:lstStyle/>
          <a:p>
            <a:fld id="{E8015D94-2663-447A-88DD-F4F296F3536E}" type="datetime1">
              <a:rPr lang="fr-FR" smtClean="0"/>
              <a:t>07/10/2025</a:t>
            </a:fld>
            <a:endParaRPr lang="fr-FR"/>
          </a:p>
        </p:txBody>
      </p:sp>
      <p:sp>
        <p:nvSpPr>
          <p:cNvPr id="5" name="Espace réservé du pied de page 4">
            <a:extLst>
              <a:ext uri="{FF2B5EF4-FFF2-40B4-BE49-F238E27FC236}">
                <a16:creationId xmlns:a16="http://schemas.microsoft.com/office/drawing/2014/main" id="{2E65C298-5CCC-4E57-A184-2D38FD4F99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97A167-19BC-47C5-A575-AD391AB707CB}"/>
              </a:ext>
            </a:extLst>
          </p:cNvPr>
          <p:cNvSpPr>
            <a:spLocks noGrp="1"/>
          </p:cNvSpPr>
          <p:nvPr>
            <p:ph type="sldNum" sz="quarter" idx="12"/>
          </p:nvPr>
        </p:nvSpPr>
        <p:spPr/>
        <p:txBody>
          <a:bodyPr/>
          <a:lstStyle/>
          <a:p>
            <a:fld id="{F2DBE7A0-8270-4599-879B-97CDAD91381C}" type="slidenum">
              <a:rPr lang="fr-FR" smtClean="0"/>
              <a:t>‹N°›</a:t>
            </a:fld>
            <a:endParaRPr lang="fr-FR"/>
          </a:p>
        </p:txBody>
      </p:sp>
    </p:spTree>
    <p:extLst>
      <p:ext uri="{BB962C8B-B14F-4D97-AF65-F5344CB8AC3E}">
        <p14:creationId xmlns:p14="http://schemas.microsoft.com/office/powerpoint/2010/main" val="3620167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341094-C85C-4178-9A90-B015DF125E5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9131301-EDED-4FF7-920A-734FE20B9CA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E05E660-8EEE-4454-A608-B59214EDDFD1}"/>
              </a:ext>
            </a:extLst>
          </p:cNvPr>
          <p:cNvSpPr>
            <a:spLocks noGrp="1"/>
          </p:cNvSpPr>
          <p:nvPr>
            <p:ph type="dt" sz="half" idx="10"/>
          </p:nvPr>
        </p:nvSpPr>
        <p:spPr/>
        <p:txBody>
          <a:bodyPr/>
          <a:lstStyle/>
          <a:p>
            <a:fld id="{C268F9D2-8BDB-4BBA-ADBF-3E8C2162A7B4}" type="datetime1">
              <a:rPr lang="fr-FR" smtClean="0"/>
              <a:t>07/10/2025</a:t>
            </a:fld>
            <a:endParaRPr lang="fr-FR"/>
          </a:p>
        </p:txBody>
      </p:sp>
      <p:sp>
        <p:nvSpPr>
          <p:cNvPr id="5" name="Espace réservé du pied de page 4">
            <a:extLst>
              <a:ext uri="{FF2B5EF4-FFF2-40B4-BE49-F238E27FC236}">
                <a16:creationId xmlns:a16="http://schemas.microsoft.com/office/drawing/2014/main" id="{0A08B2ED-45A5-4F84-BE7E-5CED07D7407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AEB4E1-ABCF-45F9-81AB-6D62AADD6EF7}"/>
              </a:ext>
            </a:extLst>
          </p:cNvPr>
          <p:cNvSpPr>
            <a:spLocks noGrp="1"/>
          </p:cNvSpPr>
          <p:nvPr>
            <p:ph type="sldNum" sz="quarter" idx="12"/>
          </p:nvPr>
        </p:nvSpPr>
        <p:spPr/>
        <p:txBody>
          <a:bodyPr/>
          <a:lstStyle/>
          <a:p>
            <a:fld id="{F2DBE7A0-8270-4599-879B-97CDAD91381C}" type="slidenum">
              <a:rPr lang="fr-FR" smtClean="0"/>
              <a:t>‹N°›</a:t>
            </a:fld>
            <a:endParaRPr lang="fr-FR"/>
          </a:p>
        </p:txBody>
      </p:sp>
    </p:spTree>
    <p:extLst>
      <p:ext uri="{BB962C8B-B14F-4D97-AF65-F5344CB8AC3E}">
        <p14:creationId xmlns:p14="http://schemas.microsoft.com/office/powerpoint/2010/main" val="982189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C388BD-9561-4F99-BA53-F376BF83CCF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AC2FC23-4DC6-4D9E-9B6C-D32773FFB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F16585E2-06C9-44E6-BD35-1A273B048A10}"/>
              </a:ext>
            </a:extLst>
          </p:cNvPr>
          <p:cNvSpPr>
            <a:spLocks noGrp="1"/>
          </p:cNvSpPr>
          <p:nvPr>
            <p:ph type="dt" sz="half" idx="10"/>
          </p:nvPr>
        </p:nvSpPr>
        <p:spPr/>
        <p:txBody>
          <a:bodyPr/>
          <a:lstStyle/>
          <a:p>
            <a:fld id="{276C9B51-7467-428C-ABCC-2BF3191B4BF4}" type="datetime1">
              <a:rPr lang="fr-FR" smtClean="0"/>
              <a:t>07/10/2025</a:t>
            </a:fld>
            <a:endParaRPr lang="fr-FR"/>
          </a:p>
        </p:txBody>
      </p:sp>
      <p:sp>
        <p:nvSpPr>
          <p:cNvPr id="5" name="Espace réservé du pied de page 4">
            <a:extLst>
              <a:ext uri="{FF2B5EF4-FFF2-40B4-BE49-F238E27FC236}">
                <a16:creationId xmlns:a16="http://schemas.microsoft.com/office/drawing/2014/main" id="{87EDE91A-ECEE-42B5-AD31-0667E56207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8AE3CE3-DDC2-4EB0-BF25-66E623D26435}"/>
              </a:ext>
            </a:extLst>
          </p:cNvPr>
          <p:cNvSpPr>
            <a:spLocks noGrp="1"/>
          </p:cNvSpPr>
          <p:nvPr>
            <p:ph type="sldNum" sz="quarter" idx="12"/>
          </p:nvPr>
        </p:nvSpPr>
        <p:spPr/>
        <p:txBody>
          <a:bodyPr/>
          <a:lstStyle/>
          <a:p>
            <a:fld id="{F2DBE7A0-8270-4599-879B-97CDAD91381C}" type="slidenum">
              <a:rPr lang="fr-FR" smtClean="0"/>
              <a:t>‹N°›</a:t>
            </a:fld>
            <a:endParaRPr lang="fr-FR"/>
          </a:p>
        </p:txBody>
      </p:sp>
    </p:spTree>
    <p:extLst>
      <p:ext uri="{BB962C8B-B14F-4D97-AF65-F5344CB8AC3E}">
        <p14:creationId xmlns:p14="http://schemas.microsoft.com/office/powerpoint/2010/main" val="299241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E4D891-A946-42A6-B354-9DC0B640DF3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3436F37-2EBB-4AED-8656-6F773BCFBCCF}"/>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C0720A4-FAF8-4F1A-B448-B99A2122D50E}"/>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CCB3D70-A080-4781-8B78-7073CB43660E}"/>
              </a:ext>
            </a:extLst>
          </p:cNvPr>
          <p:cNvSpPr>
            <a:spLocks noGrp="1"/>
          </p:cNvSpPr>
          <p:nvPr>
            <p:ph type="dt" sz="half" idx="10"/>
          </p:nvPr>
        </p:nvSpPr>
        <p:spPr/>
        <p:txBody>
          <a:bodyPr/>
          <a:lstStyle/>
          <a:p>
            <a:fld id="{A02CF08C-F38C-4EAC-83A9-9EEB6B2FCDE8}" type="datetime1">
              <a:rPr lang="fr-FR" smtClean="0"/>
              <a:t>07/10/2025</a:t>
            </a:fld>
            <a:endParaRPr lang="fr-FR"/>
          </a:p>
        </p:txBody>
      </p:sp>
      <p:sp>
        <p:nvSpPr>
          <p:cNvPr id="6" name="Espace réservé du pied de page 5">
            <a:extLst>
              <a:ext uri="{FF2B5EF4-FFF2-40B4-BE49-F238E27FC236}">
                <a16:creationId xmlns:a16="http://schemas.microsoft.com/office/drawing/2014/main" id="{C312ED75-B7EF-4723-BF32-45A9BCF71CE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C6805D8-6B67-462C-BD16-D6F52CBAE49A}"/>
              </a:ext>
            </a:extLst>
          </p:cNvPr>
          <p:cNvSpPr>
            <a:spLocks noGrp="1"/>
          </p:cNvSpPr>
          <p:nvPr>
            <p:ph type="sldNum" sz="quarter" idx="12"/>
          </p:nvPr>
        </p:nvSpPr>
        <p:spPr/>
        <p:txBody>
          <a:bodyPr/>
          <a:lstStyle/>
          <a:p>
            <a:fld id="{F2DBE7A0-8270-4599-879B-97CDAD91381C}" type="slidenum">
              <a:rPr lang="fr-FR" smtClean="0"/>
              <a:t>‹N°›</a:t>
            </a:fld>
            <a:endParaRPr lang="fr-FR"/>
          </a:p>
        </p:txBody>
      </p:sp>
    </p:spTree>
    <p:extLst>
      <p:ext uri="{BB962C8B-B14F-4D97-AF65-F5344CB8AC3E}">
        <p14:creationId xmlns:p14="http://schemas.microsoft.com/office/powerpoint/2010/main" val="151977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4BFB12-6BDC-4301-A2D6-350170106DA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37ED74E-2AC4-4D60-B80C-F263FFBA5E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F890B6E-3A27-4024-A7AC-F742EB13682E}"/>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4190A08-F2DC-44FA-A34B-DD139317A5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9071F53E-B19F-4608-84C1-26C49FF84B2B}"/>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F0FA877-1CB7-48F2-9CF6-BAEF3FD12A41}"/>
              </a:ext>
            </a:extLst>
          </p:cNvPr>
          <p:cNvSpPr>
            <a:spLocks noGrp="1"/>
          </p:cNvSpPr>
          <p:nvPr>
            <p:ph type="dt" sz="half" idx="10"/>
          </p:nvPr>
        </p:nvSpPr>
        <p:spPr/>
        <p:txBody>
          <a:bodyPr/>
          <a:lstStyle/>
          <a:p>
            <a:fld id="{963AA78D-9EAA-4D76-A249-202AF1C14274}" type="datetime1">
              <a:rPr lang="fr-FR" smtClean="0"/>
              <a:t>07/10/2025</a:t>
            </a:fld>
            <a:endParaRPr lang="fr-FR"/>
          </a:p>
        </p:txBody>
      </p:sp>
      <p:sp>
        <p:nvSpPr>
          <p:cNvPr id="8" name="Espace réservé du pied de page 7">
            <a:extLst>
              <a:ext uri="{FF2B5EF4-FFF2-40B4-BE49-F238E27FC236}">
                <a16:creationId xmlns:a16="http://schemas.microsoft.com/office/drawing/2014/main" id="{8FE16160-BE9D-404D-ADF2-BB40AC87575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1D29B15-BA35-4D4E-9AEF-1817DEF55C29}"/>
              </a:ext>
            </a:extLst>
          </p:cNvPr>
          <p:cNvSpPr>
            <a:spLocks noGrp="1"/>
          </p:cNvSpPr>
          <p:nvPr>
            <p:ph type="sldNum" sz="quarter" idx="12"/>
          </p:nvPr>
        </p:nvSpPr>
        <p:spPr/>
        <p:txBody>
          <a:bodyPr/>
          <a:lstStyle/>
          <a:p>
            <a:fld id="{F2DBE7A0-8270-4599-879B-97CDAD91381C}" type="slidenum">
              <a:rPr lang="fr-FR" smtClean="0"/>
              <a:t>‹N°›</a:t>
            </a:fld>
            <a:endParaRPr lang="fr-FR"/>
          </a:p>
        </p:txBody>
      </p:sp>
    </p:spTree>
    <p:extLst>
      <p:ext uri="{BB962C8B-B14F-4D97-AF65-F5344CB8AC3E}">
        <p14:creationId xmlns:p14="http://schemas.microsoft.com/office/powerpoint/2010/main" val="110642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43073F-3C1B-4946-BD09-E4DDA4CDB04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D579B6A-0CB0-4ED5-AE5E-ACC0E2F1B322}"/>
              </a:ext>
            </a:extLst>
          </p:cNvPr>
          <p:cNvSpPr>
            <a:spLocks noGrp="1"/>
          </p:cNvSpPr>
          <p:nvPr>
            <p:ph type="dt" sz="half" idx="10"/>
          </p:nvPr>
        </p:nvSpPr>
        <p:spPr/>
        <p:txBody>
          <a:bodyPr/>
          <a:lstStyle/>
          <a:p>
            <a:fld id="{4191837D-8461-4088-AE4E-97CB6B73AE3B}" type="datetime1">
              <a:rPr lang="fr-FR" smtClean="0"/>
              <a:t>07/10/2025</a:t>
            </a:fld>
            <a:endParaRPr lang="fr-FR"/>
          </a:p>
        </p:txBody>
      </p:sp>
      <p:sp>
        <p:nvSpPr>
          <p:cNvPr id="4" name="Espace réservé du pied de page 3">
            <a:extLst>
              <a:ext uri="{FF2B5EF4-FFF2-40B4-BE49-F238E27FC236}">
                <a16:creationId xmlns:a16="http://schemas.microsoft.com/office/drawing/2014/main" id="{C2816494-794B-45DE-9347-DBD05FDCE0D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D447665-4F71-4CE7-B56E-A67547430142}"/>
              </a:ext>
            </a:extLst>
          </p:cNvPr>
          <p:cNvSpPr>
            <a:spLocks noGrp="1"/>
          </p:cNvSpPr>
          <p:nvPr>
            <p:ph type="sldNum" sz="quarter" idx="12"/>
          </p:nvPr>
        </p:nvSpPr>
        <p:spPr/>
        <p:txBody>
          <a:bodyPr/>
          <a:lstStyle/>
          <a:p>
            <a:fld id="{F2DBE7A0-8270-4599-879B-97CDAD91381C}" type="slidenum">
              <a:rPr lang="fr-FR" smtClean="0"/>
              <a:t>‹N°›</a:t>
            </a:fld>
            <a:endParaRPr lang="fr-FR"/>
          </a:p>
        </p:txBody>
      </p:sp>
    </p:spTree>
    <p:extLst>
      <p:ext uri="{BB962C8B-B14F-4D97-AF65-F5344CB8AC3E}">
        <p14:creationId xmlns:p14="http://schemas.microsoft.com/office/powerpoint/2010/main" val="1114262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CD31796-DBF5-4F29-9295-BFE11BC78AAB}"/>
              </a:ext>
            </a:extLst>
          </p:cNvPr>
          <p:cNvSpPr>
            <a:spLocks noGrp="1"/>
          </p:cNvSpPr>
          <p:nvPr>
            <p:ph type="dt" sz="half" idx="10"/>
          </p:nvPr>
        </p:nvSpPr>
        <p:spPr/>
        <p:txBody>
          <a:bodyPr/>
          <a:lstStyle/>
          <a:p>
            <a:fld id="{191F50F0-2D78-4902-A40E-A567812C580B}" type="datetime1">
              <a:rPr lang="fr-FR" smtClean="0"/>
              <a:t>07/10/2025</a:t>
            </a:fld>
            <a:endParaRPr lang="fr-FR"/>
          </a:p>
        </p:txBody>
      </p:sp>
      <p:sp>
        <p:nvSpPr>
          <p:cNvPr id="3" name="Espace réservé du pied de page 2">
            <a:extLst>
              <a:ext uri="{FF2B5EF4-FFF2-40B4-BE49-F238E27FC236}">
                <a16:creationId xmlns:a16="http://schemas.microsoft.com/office/drawing/2014/main" id="{335469DD-7C4B-49A1-9F5A-A735959B50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4ACF753-87BB-4CE1-9EF7-C4FEE64DC046}"/>
              </a:ext>
            </a:extLst>
          </p:cNvPr>
          <p:cNvSpPr>
            <a:spLocks noGrp="1"/>
          </p:cNvSpPr>
          <p:nvPr>
            <p:ph type="sldNum" sz="quarter" idx="12"/>
          </p:nvPr>
        </p:nvSpPr>
        <p:spPr/>
        <p:txBody>
          <a:bodyPr/>
          <a:lstStyle/>
          <a:p>
            <a:fld id="{F2DBE7A0-8270-4599-879B-97CDAD91381C}" type="slidenum">
              <a:rPr lang="fr-FR" smtClean="0"/>
              <a:t>‹N°›</a:t>
            </a:fld>
            <a:endParaRPr lang="fr-FR"/>
          </a:p>
        </p:txBody>
      </p:sp>
    </p:spTree>
    <p:extLst>
      <p:ext uri="{BB962C8B-B14F-4D97-AF65-F5344CB8AC3E}">
        <p14:creationId xmlns:p14="http://schemas.microsoft.com/office/powerpoint/2010/main" val="1651540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0C83AB-5BBF-4689-B039-5B0A0B562D5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E46C61E-37F9-474E-8AF0-69E508B2C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025C85F-E1D5-413B-89DD-950D31611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EB9CA06-95A0-41E0-89E3-27A2DC0485E2}"/>
              </a:ext>
            </a:extLst>
          </p:cNvPr>
          <p:cNvSpPr>
            <a:spLocks noGrp="1"/>
          </p:cNvSpPr>
          <p:nvPr>
            <p:ph type="dt" sz="half" idx="10"/>
          </p:nvPr>
        </p:nvSpPr>
        <p:spPr/>
        <p:txBody>
          <a:bodyPr/>
          <a:lstStyle/>
          <a:p>
            <a:fld id="{990598DD-A926-4294-9ED2-2ADB06E6B1B6}" type="datetime1">
              <a:rPr lang="fr-FR" smtClean="0"/>
              <a:t>07/10/2025</a:t>
            </a:fld>
            <a:endParaRPr lang="fr-FR"/>
          </a:p>
        </p:txBody>
      </p:sp>
      <p:sp>
        <p:nvSpPr>
          <p:cNvPr id="6" name="Espace réservé du pied de page 5">
            <a:extLst>
              <a:ext uri="{FF2B5EF4-FFF2-40B4-BE49-F238E27FC236}">
                <a16:creationId xmlns:a16="http://schemas.microsoft.com/office/drawing/2014/main" id="{B305F9A9-B790-4B19-BF70-931C8AE4DB7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6950EEC-E083-4FE9-B064-DEABD610D3BB}"/>
              </a:ext>
            </a:extLst>
          </p:cNvPr>
          <p:cNvSpPr>
            <a:spLocks noGrp="1"/>
          </p:cNvSpPr>
          <p:nvPr>
            <p:ph type="sldNum" sz="quarter" idx="12"/>
          </p:nvPr>
        </p:nvSpPr>
        <p:spPr/>
        <p:txBody>
          <a:bodyPr/>
          <a:lstStyle/>
          <a:p>
            <a:fld id="{F2DBE7A0-8270-4599-879B-97CDAD91381C}" type="slidenum">
              <a:rPr lang="fr-FR" smtClean="0"/>
              <a:t>‹N°›</a:t>
            </a:fld>
            <a:endParaRPr lang="fr-FR"/>
          </a:p>
        </p:txBody>
      </p:sp>
    </p:spTree>
    <p:extLst>
      <p:ext uri="{BB962C8B-B14F-4D97-AF65-F5344CB8AC3E}">
        <p14:creationId xmlns:p14="http://schemas.microsoft.com/office/powerpoint/2010/main" val="371989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3978F4-A8EC-4B6A-B140-4909DFF3C9E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906BE58-269C-44E4-A86F-C758E5FFF0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ECEE3AD-FBAA-404A-8E09-31B4BD54D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1032F7D-5099-4CF1-B6E8-4B96B2A8BF73}"/>
              </a:ext>
            </a:extLst>
          </p:cNvPr>
          <p:cNvSpPr>
            <a:spLocks noGrp="1"/>
          </p:cNvSpPr>
          <p:nvPr>
            <p:ph type="dt" sz="half" idx="10"/>
          </p:nvPr>
        </p:nvSpPr>
        <p:spPr/>
        <p:txBody>
          <a:bodyPr/>
          <a:lstStyle/>
          <a:p>
            <a:fld id="{46D079C1-679F-42EE-8D0D-6A28F57D43DB}" type="datetime1">
              <a:rPr lang="fr-FR" smtClean="0"/>
              <a:t>07/10/2025</a:t>
            </a:fld>
            <a:endParaRPr lang="fr-FR"/>
          </a:p>
        </p:txBody>
      </p:sp>
      <p:sp>
        <p:nvSpPr>
          <p:cNvPr id="6" name="Espace réservé du pied de page 5">
            <a:extLst>
              <a:ext uri="{FF2B5EF4-FFF2-40B4-BE49-F238E27FC236}">
                <a16:creationId xmlns:a16="http://schemas.microsoft.com/office/drawing/2014/main" id="{3D6DEFC1-E5C6-4539-9484-6D4BDEA08F4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482842A-50A3-4940-B0CB-4DE12413ADF4}"/>
              </a:ext>
            </a:extLst>
          </p:cNvPr>
          <p:cNvSpPr>
            <a:spLocks noGrp="1"/>
          </p:cNvSpPr>
          <p:nvPr>
            <p:ph type="sldNum" sz="quarter" idx="12"/>
          </p:nvPr>
        </p:nvSpPr>
        <p:spPr/>
        <p:txBody>
          <a:bodyPr/>
          <a:lstStyle/>
          <a:p>
            <a:fld id="{F2DBE7A0-8270-4599-879B-97CDAD91381C}" type="slidenum">
              <a:rPr lang="fr-FR" smtClean="0"/>
              <a:t>‹N°›</a:t>
            </a:fld>
            <a:endParaRPr lang="fr-FR"/>
          </a:p>
        </p:txBody>
      </p:sp>
    </p:spTree>
    <p:extLst>
      <p:ext uri="{BB962C8B-B14F-4D97-AF65-F5344CB8AC3E}">
        <p14:creationId xmlns:p14="http://schemas.microsoft.com/office/powerpoint/2010/main" val="3713177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4C09399-8B46-4586-9EE4-E91CB90DC5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C561250-D631-4628-8DEC-F304B4595A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9307C2-2467-44E0-A4C7-0F37EF38C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BA8D0-7316-403C-9C78-49D7228865CB}" type="datetime1">
              <a:rPr lang="fr-FR" smtClean="0"/>
              <a:t>07/10/2025</a:t>
            </a:fld>
            <a:endParaRPr lang="fr-FR"/>
          </a:p>
        </p:txBody>
      </p:sp>
      <p:sp>
        <p:nvSpPr>
          <p:cNvPr id="5" name="Espace réservé du pied de page 4">
            <a:extLst>
              <a:ext uri="{FF2B5EF4-FFF2-40B4-BE49-F238E27FC236}">
                <a16:creationId xmlns:a16="http://schemas.microsoft.com/office/drawing/2014/main" id="{D69D6FD7-AB85-4C98-A493-9380715BF6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27F3687-3F1C-45F1-BEAB-5EECC30B80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BE7A0-8270-4599-879B-97CDAD91381C}" type="slidenum">
              <a:rPr lang="fr-FR" smtClean="0"/>
              <a:t>‹N°›</a:t>
            </a:fld>
            <a:endParaRPr lang="fr-FR"/>
          </a:p>
        </p:txBody>
      </p:sp>
    </p:spTree>
    <p:extLst>
      <p:ext uri="{BB962C8B-B14F-4D97-AF65-F5344CB8AC3E}">
        <p14:creationId xmlns:p14="http://schemas.microsoft.com/office/powerpoint/2010/main" val="3939225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0.png"/><Relationship Id="rId7"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4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0.png"/><Relationship Id="rId7"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4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0.png"/><Relationship Id="rId7"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hyperlink" Target="https://www.piqsels.com/" TargetMode="External"/><Relationship Id="rId7"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www.pexels.com/fr-fr" TargetMode="External"/><Relationship Id="rId5" Type="http://schemas.openxmlformats.org/officeDocument/2006/relationships/hyperlink" Target="https://unsplash.com/fr" TargetMode="External"/><Relationship Id="rId4" Type="http://schemas.openxmlformats.org/officeDocument/2006/relationships/hyperlink" Target="https://fr.freepik.com/"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jpg"/><Relationship Id="rId7" Type="http://schemas.openxmlformats.org/officeDocument/2006/relationships/hyperlink" Target="https://www.subtextproject.com/debuter-powerpoint-guid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youtube.com/watch?v=XgrUBYc9ATE" TargetMode="External"/><Relationship Id="rId5" Type="http://schemas.openxmlformats.org/officeDocument/2006/relationships/hyperlink" Target="https://support.microsoft.com/fr-fr/office/formation-powerpoint-pour-windows-40e8c930-cb0b-40d8-82c4-bd53d3398787?redirectSourcePath=%252farticle%252fb89770f1-deb1-4a19-94ef-342aa15a4689&amp;ui=fr-FR&amp;rs=fr-FR&amp;ad=FR" TargetMode="External"/><Relationship Id="rId4" Type="http://schemas.openxmlformats.org/officeDocument/2006/relationships/hyperlink" Target="https://mzexpos.com/powerpoint-debutants-guid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commentouvrir.com/tech/utilisation-du-logiciel-publisher-guide-complet/"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youtube.com/watch?v=ubVT6BCmd4Y" TargetMode="External"/><Relationship Id="rId5" Type="http://schemas.openxmlformats.org/officeDocument/2006/relationships/hyperlink" Target="https://support.microsoft.com/fr-fr/publisher" TargetMode="Externa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canva.com/fr_fr/canva-world-tour/" TargetMode="External"/><Relationship Id="rId5" Type="http://schemas.openxmlformats.org/officeDocument/2006/relationships/hyperlink" Target="https://www.canva.com/design-school" TargetMode="External"/><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hyperlink" Target="https://lions-france.org/wp-content/uploads/2025/07/guide-communication-2025-v3.sl_.pdf" TargetMode="External"/><Relationship Id="rId7"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fr.shopping.rakuten.com/offer/buy/7707774702/microsoft-visio-professionel-2021.html" TargetMode="External"/><Relationship Id="rId5" Type="http://schemas.openxmlformats.org/officeDocument/2006/relationships/hyperlink" Target="https://ouest.lions-france.org/force_document.php?fichier=4bf4d67a679f2cab0adcc661ad53eb72c3e8a1fb.pdf&amp;fichier_old=guide-bonnes-pratiques.pdf" TargetMode="External"/><Relationship Id="rId4" Type="http://schemas.openxmlformats.org/officeDocument/2006/relationships/hyperlink" Target="https://lions-france.org/wp-content/uploads/2025/07/guide-reseaux-sociaux.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mailto:raouni2@free.f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5499BCA-5124-4A6C-90CB-BB55D1229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0988EC87-0130-46CA-AA40-0D9509029DAA}"/>
              </a:ext>
            </a:extLst>
          </p:cNvPr>
          <p:cNvSpPr>
            <a:spLocks noGrp="1"/>
          </p:cNvSpPr>
          <p:nvPr>
            <p:ph type="ctrTitle"/>
          </p:nvPr>
        </p:nvSpPr>
        <p:spPr>
          <a:xfrm>
            <a:off x="616807" y="2419739"/>
            <a:ext cx="10824519" cy="2791505"/>
          </a:xfrm>
        </p:spPr>
        <p:txBody>
          <a:bodyPr>
            <a:noAutofit/>
          </a:bodyPr>
          <a:lstStyle/>
          <a:p>
            <a:r>
              <a:rPr lang="fr-FR" sz="8000" b="1" dirty="0">
                <a:solidFill>
                  <a:srgbClr val="002060"/>
                </a:solidFill>
                <a:latin typeface="Times New Roman" panose="02020603050405020304" pitchFamily="18" charset="0"/>
                <a:cs typeface="Times New Roman" panose="02020603050405020304" pitchFamily="18" charset="0"/>
              </a:rPr>
              <a:t>ATELIER :</a:t>
            </a:r>
            <a:br>
              <a:rPr lang="fr-FR" b="1" dirty="0">
                <a:solidFill>
                  <a:srgbClr val="002060"/>
                </a:solidFill>
                <a:latin typeface="Times New Roman" panose="02020603050405020304" pitchFamily="18" charset="0"/>
                <a:cs typeface="Times New Roman" panose="02020603050405020304" pitchFamily="18" charset="0"/>
              </a:rPr>
            </a:br>
            <a:br>
              <a:rPr lang="fr-FR" b="1" dirty="0">
                <a:solidFill>
                  <a:srgbClr val="002060"/>
                </a:solidFill>
                <a:latin typeface="Times New Roman" panose="02020603050405020304" pitchFamily="18" charset="0"/>
                <a:cs typeface="Times New Roman" panose="02020603050405020304" pitchFamily="18" charset="0"/>
              </a:rPr>
            </a:br>
            <a:r>
              <a:rPr lang="fr-FR" b="1" dirty="0">
                <a:solidFill>
                  <a:srgbClr val="002060"/>
                </a:solidFill>
                <a:latin typeface="Times New Roman" panose="02020603050405020304" pitchFamily="18" charset="0"/>
                <a:cs typeface="Times New Roman" panose="02020603050405020304" pitchFamily="18" charset="0"/>
              </a:rPr>
              <a:t>LA CREATION DE </a:t>
            </a:r>
            <a:br>
              <a:rPr lang="fr-FR" b="1" dirty="0">
                <a:solidFill>
                  <a:srgbClr val="002060"/>
                </a:solidFill>
                <a:latin typeface="Times New Roman" panose="02020603050405020304" pitchFamily="18" charset="0"/>
                <a:cs typeface="Times New Roman" panose="02020603050405020304" pitchFamily="18" charset="0"/>
              </a:rPr>
            </a:br>
            <a:r>
              <a:rPr lang="fr-FR" b="1" dirty="0">
                <a:solidFill>
                  <a:srgbClr val="002060"/>
                </a:solidFill>
                <a:latin typeface="Times New Roman" panose="02020603050405020304" pitchFamily="18" charset="0"/>
                <a:cs typeface="Times New Roman" panose="02020603050405020304" pitchFamily="18" charset="0"/>
              </a:rPr>
              <a:t>SUPPORTS PUBLICITAIRES</a:t>
            </a:r>
          </a:p>
        </p:txBody>
      </p:sp>
      <p:pic>
        <p:nvPicPr>
          <p:cNvPr id="7" name="Image 6">
            <a:extLst>
              <a:ext uri="{FF2B5EF4-FFF2-40B4-BE49-F238E27FC236}">
                <a16:creationId xmlns:a16="http://schemas.microsoft.com/office/drawing/2014/main" id="{2D2556CD-942F-4810-BC9E-1C3243CEA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3" name="Espace réservé du numéro de diapositive 2">
            <a:extLst>
              <a:ext uri="{FF2B5EF4-FFF2-40B4-BE49-F238E27FC236}">
                <a16:creationId xmlns:a16="http://schemas.microsoft.com/office/drawing/2014/main" id="{28B19573-351A-4FA4-B993-63CB6D2FAF52}"/>
              </a:ext>
            </a:extLst>
          </p:cNvPr>
          <p:cNvSpPr>
            <a:spLocks noGrp="1"/>
          </p:cNvSpPr>
          <p:nvPr>
            <p:ph type="sldNum" sz="quarter" idx="12"/>
          </p:nvPr>
        </p:nvSpPr>
        <p:spPr/>
        <p:txBody>
          <a:bodyPr/>
          <a:lstStyle/>
          <a:p>
            <a:fld id="{F2DBE7A0-8270-4599-879B-97CDAD91381C}" type="slidenum">
              <a:rPr lang="fr-FR" smtClean="0"/>
              <a:t>1</a:t>
            </a:fld>
            <a:endParaRPr lang="fr-FR"/>
          </a:p>
        </p:txBody>
      </p:sp>
    </p:spTree>
    <p:extLst>
      <p:ext uri="{BB962C8B-B14F-4D97-AF65-F5344CB8AC3E}">
        <p14:creationId xmlns:p14="http://schemas.microsoft.com/office/powerpoint/2010/main" val="59548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D46BCF2-176B-43FF-8DE1-89566CEB3AFF}"/>
              </a:ext>
            </a:extLst>
          </p:cNvPr>
          <p:cNvSpPr/>
          <p:nvPr/>
        </p:nvSpPr>
        <p:spPr>
          <a:xfrm>
            <a:off x="1286069" y="1621579"/>
            <a:ext cx="9587877" cy="3609065"/>
          </a:xfrm>
          <a:prstGeom prst="rect">
            <a:avLst/>
          </a:prstGeom>
        </p:spPr>
        <p:txBody>
          <a:bodyPr wrap="square">
            <a:spAutoFit/>
          </a:bodyPr>
          <a:lstStyle/>
          <a:p>
            <a:pPr>
              <a:lnSpc>
                <a:spcPct val="107000"/>
              </a:lnSpc>
              <a:spcAft>
                <a:spcPts val="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5. Créer le visuel</a:t>
            </a:r>
          </a:p>
          <a:p>
            <a:pPr>
              <a:lnSpc>
                <a:spcPct val="107000"/>
              </a:lnSpc>
              <a:spcAft>
                <a:spcPts val="0"/>
              </a:spcAft>
            </a:pP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07000"/>
              </a:lnSpc>
              <a:spcAft>
                <a:spcPts val="0"/>
              </a:spcAft>
              <a:buSzPts val="1000"/>
              <a:buFont typeface="Arial" panose="020B0604020202020204" pitchFamily="34" charset="0"/>
              <a:buChar char="•"/>
              <a:tabLst>
                <a:tab pos="457200" algn="l"/>
              </a:tabLst>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Choix des couleurs (psychologie des couleurs)</a:t>
            </a: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07000"/>
              </a:lnSpc>
              <a:spcAft>
                <a:spcPts val="0"/>
              </a:spcAft>
              <a:buSzPts val="1000"/>
              <a:buFont typeface="Arial" panose="020B0604020202020204" pitchFamily="34" charset="0"/>
              <a:buChar char="•"/>
              <a:tabLst>
                <a:tab pos="457200" algn="l"/>
              </a:tabLst>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Typographie adaptée</a:t>
            </a: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07000"/>
              </a:lnSpc>
              <a:spcAft>
                <a:spcPts val="0"/>
              </a:spcAft>
              <a:buSzPts val="1000"/>
              <a:buFont typeface="Arial" panose="020B0604020202020204" pitchFamily="34" charset="0"/>
              <a:buChar char="•"/>
              <a:tabLst>
                <a:tab pos="457200" algn="l"/>
              </a:tabLst>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Images ou illustrations de qualité</a:t>
            </a: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07000"/>
              </a:lnSpc>
              <a:spcAft>
                <a:spcPts val="0"/>
              </a:spcAft>
              <a:buSzPts val="1000"/>
              <a:buFont typeface="Arial" panose="020B0604020202020204" pitchFamily="34" charset="0"/>
              <a:buChar char="•"/>
              <a:tabLst>
                <a:tab pos="457200" algn="l"/>
              </a:tabLst>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Mise en page équilibrée</a:t>
            </a:r>
            <a:r>
              <a:rPr lang="fr-FR"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930F7B24-ACFD-49F2-AF6D-3D797347C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185394"/>
            <a:ext cx="1024812" cy="1024812"/>
          </a:xfrm>
          <a:prstGeom prst="rect">
            <a:avLst/>
          </a:prstGeom>
        </p:spPr>
      </p:pic>
      <p:sp>
        <p:nvSpPr>
          <p:cNvPr id="8" name="Rectangle 7">
            <a:extLst>
              <a:ext uri="{FF2B5EF4-FFF2-40B4-BE49-F238E27FC236}">
                <a16:creationId xmlns:a16="http://schemas.microsoft.com/office/drawing/2014/main" id="{7355CDF9-2CC8-450B-996C-4A5EC04FE7E8}"/>
              </a:ext>
            </a:extLst>
          </p:cNvPr>
          <p:cNvSpPr/>
          <p:nvPr/>
        </p:nvSpPr>
        <p:spPr>
          <a:xfrm>
            <a:off x="1286069" y="411373"/>
            <a:ext cx="10905931" cy="645113"/>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Étapes de la création d’un support publicitaire</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Espace réservé du numéro de diapositive 5">
            <a:extLst>
              <a:ext uri="{FF2B5EF4-FFF2-40B4-BE49-F238E27FC236}">
                <a16:creationId xmlns:a16="http://schemas.microsoft.com/office/drawing/2014/main" id="{6169EFC5-0456-48D9-9026-4A28E17BB0EE}"/>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10</a:t>
            </a:fld>
            <a:endParaRPr lang="fr-FR" sz="1800" b="1" dirty="0">
              <a:solidFill>
                <a:schemeClr val="tx1"/>
              </a:solidFill>
            </a:endParaRPr>
          </a:p>
        </p:txBody>
      </p:sp>
    </p:spTree>
    <p:extLst>
      <p:ext uri="{BB962C8B-B14F-4D97-AF65-F5344CB8AC3E}">
        <p14:creationId xmlns:p14="http://schemas.microsoft.com/office/powerpoint/2010/main" val="1940956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B06FFD75-04A4-48D2-BB44-2EF3F1AD8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185394"/>
            <a:ext cx="1024812" cy="1024812"/>
          </a:xfrm>
          <a:prstGeom prst="rect">
            <a:avLst/>
          </a:prstGeom>
        </p:spPr>
      </p:pic>
      <p:sp>
        <p:nvSpPr>
          <p:cNvPr id="2" name="Rectangle 1">
            <a:extLst>
              <a:ext uri="{FF2B5EF4-FFF2-40B4-BE49-F238E27FC236}">
                <a16:creationId xmlns:a16="http://schemas.microsoft.com/office/drawing/2014/main" id="{B9F75D6B-E79D-4444-A18C-9DCA11D161A2}"/>
              </a:ext>
            </a:extLst>
          </p:cNvPr>
          <p:cNvSpPr/>
          <p:nvPr/>
        </p:nvSpPr>
        <p:spPr>
          <a:xfrm>
            <a:off x="1286069" y="1621579"/>
            <a:ext cx="10466173" cy="3970318"/>
          </a:xfrm>
          <a:prstGeom prst="rect">
            <a:avLst/>
          </a:prstGeom>
        </p:spPr>
        <p:txBody>
          <a:bodyPr wrap="square">
            <a:spAutoFit/>
          </a:bodyPr>
          <a:lstStyle/>
          <a:p>
            <a:r>
              <a:rPr lang="fr-FR" sz="3600" b="1" dirty="0">
                <a:latin typeface="Times New Roman" panose="02020603050405020304" pitchFamily="18" charset="0"/>
                <a:cs typeface="Times New Roman" panose="02020603050405020304" pitchFamily="18" charset="0"/>
              </a:rPr>
              <a:t>6. Adapter le format au canal de diffusion</a:t>
            </a:r>
          </a:p>
          <a:p>
            <a:endParaRPr lang="fr-FR" sz="3600" b="1"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fr-FR" sz="3600" dirty="0">
                <a:latin typeface="Times New Roman" panose="02020603050405020304" pitchFamily="18" charset="0"/>
                <a:cs typeface="Times New Roman" panose="02020603050405020304" pitchFamily="18" charset="0"/>
              </a:rPr>
              <a:t>Impression : haute résolution, marges, format couleurs (CMJN, RVB…)</a:t>
            </a:r>
          </a:p>
          <a:p>
            <a:pPr marL="571500" indent="-571500">
              <a:buFont typeface="Arial" panose="020B0604020202020204" pitchFamily="34" charset="0"/>
              <a:buChar char="•"/>
            </a:pPr>
            <a:r>
              <a:rPr lang="fr-FR" sz="3600" dirty="0">
                <a:latin typeface="Times New Roman" panose="02020603050405020304" pitchFamily="18" charset="0"/>
                <a:cs typeface="Times New Roman" panose="02020603050405020304" pitchFamily="18" charset="0"/>
              </a:rPr>
              <a:t>Web : formats adaptés aux réseaux (story, post, bannière), format RVB</a:t>
            </a:r>
          </a:p>
          <a:p>
            <a:pPr marL="571500" indent="-571500">
              <a:buFont typeface="Arial" panose="020B0604020202020204" pitchFamily="34" charset="0"/>
              <a:buChar char="•"/>
            </a:pPr>
            <a:r>
              <a:rPr lang="fr-FR" sz="3600" dirty="0">
                <a:latin typeface="Times New Roman" panose="02020603050405020304" pitchFamily="18" charset="0"/>
                <a:cs typeface="Times New Roman" panose="02020603050405020304" pitchFamily="18" charset="0"/>
              </a:rPr>
              <a:t>Vidéo : durée, format vertical/horizontal, sous-titres</a:t>
            </a:r>
          </a:p>
        </p:txBody>
      </p:sp>
      <p:sp>
        <p:nvSpPr>
          <p:cNvPr id="8" name="Rectangle 7">
            <a:extLst>
              <a:ext uri="{FF2B5EF4-FFF2-40B4-BE49-F238E27FC236}">
                <a16:creationId xmlns:a16="http://schemas.microsoft.com/office/drawing/2014/main" id="{D06E5D5B-9928-43EA-8A12-1B950C08CE4C}"/>
              </a:ext>
            </a:extLst>
          </p:cNvPr>
          <p:cNvSpPr/>
          <p:nvPr/>
        </p:nvSpPr>
        <p:spPr>
          <a:xfrm>
            <a:off x="1286069" y="411373"/>
            <a:ext cx="10905931" cy="645113"/>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Étapes de la création d’un support publicitaire</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Espace réservé du numéro de diapositive 5">
            <a:extLst>
              <a:ext uri="{FF2B5EF4-FFF2-40B4-BE49-F238E27FC236}">
                <a16:creationId xmlns:a16="http://schemas.microsoft.com/office/drawing/2014/main" id="{E0F0CD4B-7C2B-44DB-ACE4-708584C79BC4}"/>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11</a:t>
            </a:fld>
            <a:endParaRPr lang="fr-FR" sz="1800" b="1" dirty="0">
              <a:solidFill>
                <a:schemeClr val="tx1"/>
              </a:solidFill>
            </a:endParaRPr>
          </a:p>
        </p:txBody>
      </p:sp>
    </p:spTree>
    <p:extLst>
      <p:ext uri="{BB962C8B-B14F-4D97-AF65-F5344CB8AC3E}">
        <p14:creationId xmlns:p14="http://schemas.microsoft.com/office/powerpoint/2010/main" val="4199854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594B07F-7D17-40E9-B059-C8E4EF5E3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54850FA-3593-4521-AD02-1274C227A0B3}"/>
              </a:ext>
            </a:extLst>
          </p:cNvPr>
          <p:cNvSpPr/>
          <p:nvPr/>
        </p:nvSpPr>
        <p:spPr>
          <a:xfrm>
            <a:off x="1362075" y="1572888"/>
            <a:ext cx="10003972" cy="5061178"/>
          </a:xfrm>
          <a:prstGeom prst="rect">
            <a:avLst/>
          </a:prstGeom>
        </p:spPr>
        <p:txBody>
          <a:bodyPr vert="horz" lIns="91440" tIns="45720" rIns="91440" bIns="45720" rtlCol="0" anchor="t">
            <a:noAutofit/>
          </a:bodyPr>
          <a:lstStyle/>
          <a:p>
            <a:pPr indent="-228600" algn="just">
              <a:lnSpc>
                <a:spcPct val="90000"/>
              </a:lnSpc>
              <a:spcAft>
                <a:spcPts val="600"/>
              </a:spcAft>
              <a:buFont typeface="Arial" panose="020B0604020202020204" pitchFamily="34" charset="0"/>
              <a:buChar char="•"/>
            </a:pPr>
            <a:r>
              <a:rPr lang="fr-FR" sz="2400" b="1" dirty="0">
                <a:latin typeface="Arial" panose="020B0604020202020204" pitchFamily="34" charset="0"/>
                <a:cs typeface="Arial" panose="020B0604020202020204" pitchFamily="34" charset="0"/>
              </a:rPr>
              <a:t>En résumé pour réussir vos supports publicitaires</a:t>
            </a:r>
          </a:p>
          <a:p>
            <a:pPr marL="342900" indent="-228600" algn="just">
              <a:lnSpc>
                <a:spcPct val="90000"/>
              </a:lnSpc>
              <a:spcAft>
                <a:spcPts val="600"/>
              </a:spcAft>
              <a:buSzPts val="1000"/>
              <a:buFont typeface="Arial" panose="020B0604020202020204" pitchFamily="34" charset="0"/>
              <a:buChar char="•"/>
              <a:tabLst>
                <a:tab pos="457200" algn="l"/>
              </a:tabLst>
            </a:pPr>
            <a:r>
              <a:rPr lang="fr-FR" sz="2400" dirty="0">
                <a:latin typeface="Arial" panose="020B0604020202020204" pitchFamily="34" charset="0"/>
                <a:cs typeface="Arial" panose="020B0604020202020204" pitchFamily="34" charset="0"/>
              </a:rPr>
              <a:t>Anticipez l’objectif de votre flyer, le public concerné, le message à faire passer, les images à insérer…. (voir paragraphe précédent)</a:t>
            </a:r>
          </a:p>
          <a:p>
            <a:pPr marL="342900" lvl="0" indent="-228600" algn="just">
              <a:lnSpc>
                <a:spcPct val="90000"/>
              </a:lnSpc>
              <a:spcAft>
                <a:spcPts val="600"/>
              </a:spcAft>
              <a:buSzPts val="1000"/>
              <a:buFont typeface="Arial" panose="020B0604020202020204" pitchFamily="34" charset="0"/>
              <a:buChar char="•"/>
              <a:tabLst>
                <a:tab pos="457200" algn="l"/>
              </a:tabLst>
            </a:pPr>
            <a:r>
              <a:rPr lang="fr-FR" sz="2400" dirty="0">
                <a:latin typeface="Arial" panose="020B0604020202020204" pitchFamily="34" charset="0"/>
                <a:cs typeface="Arial" panose="020B0604020202020204" pitchFamily="34" charset="0"/>
              </a:rPr>
              <a:t>Être cohérent avec votre identité visuelle (logo, couleurs, texte : voir guide de la communication),</a:t>
            </a:r>
          </a:p>
          <a:p>
            <a:pPr marL="342900" lvl="0" indent="-228600" algn="just">
              <a:lnSpc>
                <a:spcPct val="90000"/>
              </a:lnSpc>
              <a:spcAft>
                <a:spcPts val="600"/>
              </a:spcAft>
              <a:buSzPts val="1000"/>
              <a:buFont typeface="Arial" panose="020B0604020202020204" pitchFamily="34" charset="0"/>
              <a:buChar char="•"/>
              <a:tabLst>
                <a:tab pos="457200" algn="l"/>
              </a:tabLst>
            </a:pPr>
            <a:r>
              <a:rPr lang="fr-FR" sz="2400" dirty="0">
                <a:latin typeface="Arial" panose="020B0604020202020204" pitchFamily="34" charset="0"/>
                <a:cs typeface="Arial" panose="020B0604020202020204" pitchFamily="34" charset="0"/>
              </a:rPr>
              <a:t>Utiliser des visuels de qualité (évite les images floues ou pixelisées),</a:t>
            </a:r>
          </a:p>
          <a:p>
            <a:pPr marL="342900" lvl="0" indent="-228600" algn="just">
              <a:lnSpc>
                <a:spcPct val="90000"/>
              </a:lnSpc>
              <a:spcAft>
                <a:spcPts val="600"/>
              </a:spcAft>
              <a:buSzPts val="1000"/>
              <a:buFont typeface="Arial" panose="020B0604020202020204" pitchFamily="34" charset="0"/>
              <a:buChar char="•"/>
              <a:tabLst>
                <a:tab pos="457200" algn="l"/>
              </a:tabLst>
            </a:pPr>
            <a:r>
              <a:rPr lang="fr-FR" sz="2400" dirty="0">
                <a:latin typeface="Arial" panose="020B0604020202020204" pitchFamily="34" charset="0"/>
                <a:cs typeface="Arial" panose="020B0604020202020204" pitchFamily="34" charset="0"/>
              </a:rPr>
              <a:t>Tester plusieurs versions (messages, images, dispositions, couleurs…),</a:t>
            </a:r>
          </a:p>
          <a:p>
            <a:pPr marL="342900" lvl="0" indent="-228600" algn="just">
              <a:lnSpc>
                <a:spcPct val="90000"/>
              </a:lnSpc>
              <a:spcAft>
                <a:spcPts val="600"/>
              </a:spcAft>
              <a:buSzPts val="1000"/>
              <a:buFont typeface="Arial" panose="020B0604020202020204" pitchFamily="34" charset="0"/>
              <a:buChar char="•"/>
              <a:tabLst>
                <a:tab pos="457200" algn="l"/>
              </a:tabLst>
            </a:pPr>
            <a:r>
              <a:rPr lang="fr-FR" sz="2400" dirty="0">
                <a:latin typeface="Arial" panose="020B0604020202020204" pitchFamily="34" charset="0"/>
                <a:cs typeface="Arial" panose="020B0604020202020204" pitchFamily="34" charset="0"/>
              </a:rPr>
              <a:t>Respecter les règles de lisibilité (contraste, taille de texte).</a:t>
            </a:r>
          </a:p>
          <a:p>
            <a:pPr indent="-228600" algn="just">
              <a:lnSpc>
                <a:spcPct val="90000"/>
              </a:lnSpc>
              <a:spcAft>
                <a:spcPts val="600"/>
              </a:spcAft>
              <a:buFont typeface="Arial" panose="020B0604020202020204" pitchFamily="34" charset="0"/>
              <a:buChar char="•"/>
            </a:pPr>
            <a:endParaRPr lang="fr-FR" sz="800" b="1" dirty="0">
              <a:latin typeface="Arial" panose="020B0604020202020204" pitchFamily="34" charset="0"/>
              <a:cs typeface="Arial" panose="020B0604020202020204" pitchFamily="34" charset="0"/>
            </a:endParaRPr>
          </a:p>
          <a:p>
            <a:pPr indent="-228600" algn="just">
              <a:lnSpc>
                <a:spcPct val="90000"/>
              </a:lnSpc>
              <a:spcAft>
                <a:spcPts val="600"/>
              </a:spcAft>
              <a:buFont typeface="Arial" panose="020B0604020202020204" pitchFamily="34" charset="0"/>
              <a:buChar char="•"/>
            </a:pPr>
            <a:r>
              <a:rPr lang="fr-FR" sz="2400" b="1" dirty="0">
                <a:latin typeface="Arial" panose="020B0604020202020204" pitchFamily="34" charset="0"/>
                <a:cs typeface="Arial" panose="020B0604020202020204" pitchFamily="34" charset="0"/>
              </a:rPr>
              <a:t>Conclusion</a:t>
            </a:r>
            <a:endParaRPr lang="fr-FR" sz="2400" dirty="0">
              <a:latin typeface="Arial" panose="020B0604020202020204" pitchFamily="34" charset="0"/>
              <a:cs typeface="Arial" panose="020B0604020202020204" pitchFamily="34" charset="0"/>
            </a:endParaRPr>
          </a:p>
          <a:p>
            <a:pPr algn="just">
              <a:lnSpc>
                <a:spcPct val="90000"/>
              </a:lnSpc>
              <a:spcAft>
                <a:spcPts val="600"/>
              </a:spcAft>
            </a:pPr>
            <a:r>
              <a:rPr lang="fr-FR" sz="2400" dirty="0">
                <a:latin typeface="Arial" panose="020B0604020202020204" pitchFamily="34" charset="0"/>
                <a:cs typeface="Arial" panose="020B0604020202020204" pitchFamily="34" charset="0"/>
              </a:rPr>
              <a:t>Grâce aux bons outils et à une méthodologie rigoureuse, vous pouvez concevoir des visuels qui marquent les esprits et atteignent vos objectifs de communication</a:t>
            </a:r>
            <a:r>
              <a:rPr lang="en-US" sz="2400" dirty="0">
                <a:latin typeface="Arial" panose="020B0604020202020204" pitchFamily="34" charset="0"/>
                <a:cs typeface="Arial" panose="020B0604020202020204" pitchFamily="34" charset="0"/>
              </a:rPr>
              <a:t>.</a:t>
            </a:r>
            <a:endParaRPr lang="en-US" sz="2400" dirty="0">
              <a:effectLst/>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649B78FE-23CE-4DB7-8837-0A17D1CE5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185394"/>
            <a:ext cx="1024812" cy="1024812"/>
          </a:xfrm>
          <a:prstGeom prst="rect">
            <a:avLst/>
          </a:prstGeom>
        </p:spPr>
      </p:pic>
      <p:sp>
        <p:nvSpPr>
          <p:cNvPr id="6" name="Rectangle 5">
            <a:extLst>
              <a:ext uri="{FF2B5EF4-FFF2-40B4-BE49-F238E27FC236}">
                <a16:creationId xmlns:a16="http://schemas.microsoft.com/office/drawing/2014/main" id="{1341F374-9AEF-47B5-96FB-1096E4BFFD6C}"/>
              </a:ext>
            </a:extLst>
          </p:cNvPr>
          <p:cNvSpPr/>
          <p:nvPr/>
        </p:nvSpPr>
        <p:spPr>
          <a:xfrm>
            <a:off x="1362075" y="411373"/>
            <a:ext cx="10829925" cy="645113"/>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Étapes de la création d’un support publicitaire</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Espace réservé du numéro de diapositive 5">
            <a:extLst>
              <a:ext uri="{FF2B5EF4-FFF2-40B4-BE49-F238E27FC236}">
                <a16:creationId xmlns:a16="http://schemas.microsoft.com/office/drawing/2014/main" id="{75B41A66-9A70-4524-82E8-6C3189BD871C}"/>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12</a:t>
            </a:fld>
            <a:endParaRPr lang="fr-FR" sz="1800" b="1" dirty="0">
              <a:solidFill>
                <a:schemeClr val="tx1"/>
              </a:solidFill>
            </a:endParaRPr>
          </a:p>
        </p:txBody>
      </p:sp>
    </p:spTree>
    <p:extLst>
      <p:ext uri="{BB962C8B-B14F-4D97-AF65-F5344CB8AC3E}">
        <p14:creationId xmlns:p14="http://schemas.microsoft.com/office/powerpoint/2010/main" val="1154809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FD7B5702-6616-4F44-95F9-E0B907637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185394"/>
            <a:ext cx="1024812" cy="1024812"/>
          </a:xfrm>
          <a:prstGeom prst="rect">
            <a:avLst/>
          </a:prstGeom>
        </p:spPr>
      </p:pic>
      <p:sp>
        <p:nvSpPr>
          <p:cNvPr id="5" name="Rectangle 1">
            <a:extLst>
              <a:ext uri="{FF2B5EF4-FFF2-40B4-BE49-F238E27FC236}">
                <a16:creationId xmlns:a16="http://schemas.microsoft.com/office/drawing/2014/main" id="{25B53DDB-67D9-49FF-8FEF-2CB409437891}"/>
              </a:ext>
            </a:extLst>
          </p:cNvPr>
          <p:cNvSpPr>
            <a:spLocks noChangeArrowheads="1"/>
          </p:cNvSpPr>
          <p:nvPr/>
        </p:nvSpPr>
        <p:spPr bwMode="auto">
          <a:xfrm>
            <a:off x="1286069" y="374634"/>
            <a:ext cx="109059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Les logiciels pour créer des supports publicitaires</a:t>
            </a:r>
            <a:endParaRPr kumimoji="0" lang="fr-FR" altLang="fr-FR"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5712952-ACED-471F-B7BB-507809870BCC}"/>
              </a:ext>
            </a:extLst>
          </p:cNvPr>
          <p:cNvSpPr/>
          <p:nvPr/>
        </p:nvSpPr>
        <p:spPr>
          <a:xfrm>
            <a:off x="1286069" y="1746246"/>
            <a:ext cx="7575920" cy="3785652"/>
          </a:xfrm>
          <a:prstGeom prst="rect">
            <a:avLst/>
          </a:prstGeom>
        </p:spPr>
        <p:txBody>
          <a:bodyPr wrap="none">
            <a:spAutoFit/>
          </a:bodyPr>
          <a:lstStyle/>
          <a:p>
            <a:pPr marL="571500" indent="-571500">
              <a:buFontTx/>
              <a:buChar char="-"/>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Logiciels de création graphique,</a:t>
            </a:r>
          </a:p>
          <a:p>
            <a:pPr marL="541338"/>
            <a:r>
              <a:rPr lang="fr-FR" sz="3600" b="1" dirty="0">
                <a:latin typeface="Times New Roman" panose="02020603050405020304" pitchFamily="18" charset="0"/>
                <a:ea typeface="Times New Roman" panose="02020603050405020304" pitchFamily="18" charset="0"/>
                <a:cs typeface="Times New Roman" panose="02020603050405020304" pitchFamily="18" charset="0"/>
              </a:rPr>
              <a:t>(</a:t>
            </a:r>
            <a:r>
              <a:rPr lang="fr-FR" sz="3600" b="1" dirty="0" err="1">
                <a:latin typeface="Times New Roman" panose="02020603050405020304" pitchFamily="18" charset="0"/>
                <a:ea typeface="Times New Roman" panose="02020603050405020304" pitchFamily="18" charset="0"/>
                <a:cs typeface="Times New Roman" panose="02020603050405020304" pitchFamily="18" charset="0"/>
              </a:rPr>
              <a:t>Power-Point</a:t>
            </a: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 Publisher, </a:t>
            </a:r>
            <a:r>
              <a:rPr lang="fr-FR" sz="3600" b="1" dirty="0" err="1">
                <a:latin typeface="Times New Roman" panose="02020603050405020304" pitchFamily="18" charset="0"/>
                <a:ea typeface="Times New Roman" panose="02020603050405020304" pitchFamily="18" charset="0"/>
                <a:cs typeface="Times New Roman" panose="02020603050405020304" pitchFamily="18" charset="0"/>
              </a:rPr>
              <a:t>Canva</a:t>
            </a: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a:t>
            </a:r>
          </a:p>
          <a:p>
            <a:endParaRPr lang="fr-FR" sz="1200" b="1"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buFontTx/>
              <a:buChar char="-"/>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Logiciels pour les supports vidéo,</a:t>
            </a:r>
          </a:p>
          <a:p>
            <a:r>
              <a:rPr lang="fr-FR" sz="3600" b="1" dirty="0">
                <a:latin typeface="Times New Roman" panose="02020603050405020304" pitchFamily="18" charset="0"/>
                <a:ea typeface="Times New Roman" panose="02020603050405020304" pitchFamily="18" charset="0"/>
                <a:cs typeface="Times New Roman" panose="02020603050405020304" pitchFamily="18" charset="0"/>
              </a:rPr>
              <a:t>     (Sujet non traité)</a:t>
            </a:r>
          </a:p>
          <a:p>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buFontTx/>
              <a:buChar char="-"/>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Outils pour les réseaux sociaux.</a:t>
            </a:r>
          </a:p>
          <a:p>
            <a:r>
              <a:rPr lang="fr-FR" sz="3600" b="1" dirty="0">
                <a:effectLst/>
                <a:latin typeface="Times New Roman" panose="02020603050405020304" pitchFamily="18" charset="0"/>
                <a:ea typeface="Calibri" panose="020F0502020204030204" pitchFamily="34" charset="0"/>
                <a:cs typeface="Times New Roman" panose="02020603050405020304" pitchFamily="18" charset="0"/>
              </a:rPr>
              <a:t>     (Atelier à venir)</a:t>
            </a: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Espace réservé du numéro de diapositive 5">
            <a:extLst>
              <a:ext uri="{FF2B5EF4-FFF2-40B4-BE49-F238E27FC236}">
                <a16:creationId xmlns:a16="http://schemas.microsoft.com/office/drawing/2014/main" id="{848933F8-4176-41E1-A784-4D0768B39754}"/>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13</a:t>
            </a:fld>
            <a:endParaRPr lang="fr-FR" sz="1800" b="1" dirty="0">
              <a:solidFill>
                <a:schemeClr val="tx1"/>
              </a:solidFill>
            </a:endParaRPr>
          </a:p>
        </p:txBody>
      </p:sp>
    </p:spTree>
    <p:extLst>
      <p:ext uri="{BB962C8B-B14F-4D97-AF65-F5344CB8AC3E}">
        <p14:creationId xmlns:p14="http://schemas.microsoft.com/office/powerpoint/2010/main" val="2708400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758FDAE-505D-425D-93E4-E040279D1509}"/>
              </a:ext>
            </a:extLst>
          </p:cNvPr>
          <p:cNvSpPr/>
          <p:nvPr/>
        </p:nvSpPr>
        <p:spPr>
          <a:xfrm>
            <a:off x="1286068" y="349327"/>
            <a:ext cx="10905931" cy="655116"/>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Les  logiciels de création graphique</a:t>
            </a:r>
            <a:endParaRPr lang="fr-FR" sz="3600" b="1"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au 3">
            <a:extLst>
              <a:ext uri="{FF2B5EF4-FFF2-40B4-BE49-F238E27FC236}">
                <a16:creationId xmlns:a16="http://schemas.microsoft.com/office/drawing/2014/main" id="{79D07FC3-648F-4F1E-9D66-41E797468D38}"/>
              </a:ext>
            </a:extLst>
          </p:cNvPr>
          <p:cNvGraphicFramePr>
            <a:graphicFrameLocks noGrp="1"/>
          </p:cNvGraphicFramePr>
          <p:nvPr>
            <p:extLst>
              <p:ext uri="{D42A27DB-BD31-4B8C-83A1-F6EECF244321}">
                <p14:modId xmlns:p14="http://schemas.microsoft.com/office/powerpoint/2010/main" val="2139187820"/>
              </p:ext>
            </p:extLst>
          </p:nvPr>
        </p:nvGraphicFramePr>
        <p:xfrm>
          <a:off x="1098939" y="1453795"/>
          <a:ext cx="10219094" cy="4733800"/>
        </p:xfrm>
        <a:graphic>
          <a:graphicData uri="http://schemas.openxmlformats.org/drawingml/2006/table">
            <a:tbl>
              <a:tblPr firstRow="1" bandRow="1">
                <a:tableStyleId>{5C22544A-7EE6-4342-B048-85BDC9FD1C3A}</a:tableStyleId>
              </a:tblPr>
              <a:tblGrid>
                <a:gridCol w="2806341">
                  <a:extLst>
                    <a:ext uri="{9D8B030D-6E8A-4147-A177-3AD203B41FA5}">
                      <a16:colId xmlns:a16="http://schemas.microsoft.com/office/drawing/2014/main" val="2317110520"/>
                    </a:ext>
                  </a:extLst>
                </a:gridCol>
                <a:gridCol w="5795165">
                  <a:extLst>
                    <a:ext uri="{9D8B030D-6E8A-4147-A177-3AD203B41FA5}">
                      <a16:colId xmlns:a16="http://schemas.microsoft.com/office/drawing/2014/main" val="3069963165"/>
                    </a:ext>
                  </a:extLst>
                </a:gridCol>
                <a:gridCol w="1617588">
                  <a:extLst>
                    <a:ext uri="{9D8B030D-6E8A-4147-A177-3AD203B41FA5}">
                      <a16:colId xmlns:a16="http://schemas.microsoft.com/office/drawing/2014/main" val="591824256"/>
                    </a:ext>
                  </a:extLst>
                </a:gridCol>
              </a:tblGrid>
              <a:tr h="429946">
                <a:tc>
                  <a:txBody>
                    <a:bodyPr/>
                    <a:lstStyle/>
                    <a:p>
                      <a:pPr algn="ctr" fontAlgn="b"/>
                      <a:r>
                        <a:rPr lang="fr-FR" sz="2800" b="1" i="0" u="none" strike="noStrike" dirty="0">
                          <a:solidFill>
                            <a:srgbClr val="000000"/>
                          </a:solidFill>
                          <a:effectLst/>
                          <a:latin typeface="Calibri" panose="020F0502020204030204" pitchFamily="34" charset="0"/>
                        </a:rPr>
                        <a:t>Logiciel</a:t>
                      </a:r>
                    </a:p>
                  </a:txBody>
                  <a:tcPr marL="7620" marR="7620" marT="7620" marB="0" anchor="ctr"/>
                </a:tc>
                <a:tc>
                  <a:txBody>
                    <a:bodyPr/>
                    <a:lstStyle/>
                    <a:p>
                      <a:pPr algn="ctr" fontAlgn="b"/>
                      <a:r>
                        <a:rPr lang="fr-FR" sz="2800" b="1" i="0" u="none" strike="noStrike" dirty="0">
                          <a:solidFill>
                            <a:srgbClr val="000000"/>
                          </a:solidFill>
                          <a:effectLst/>
                          <a:latin typeface="Calibri" panose="020F0502020204030204" pitchFamily="34" charset="0"/>
                        </a:rPr>
                        <a:t>Usage principal</a:t>
                      </a:r>
                    </a:p>
                  </a:txBody>
                  <a:tcPr marL="7620" marR="7620" marT="7620" marB="0" anchor="ctr"/>
                </a:tc>
                <a:tc>
                  <a:txBody>
                    <a:bodyPr/>
                    <a:lstStyle/>
                    <a:p>
                      <a:pPr algn="ctr" fontAlgn="b"/>
                      <a:r>
                        <a:rPr lang="fr-FR" sz="2800" b="1" i="0" u="none" strike="noStrike" dirty="0">
                          <a:solidFill>
                            <a:srgbClr val="000000"/>
                          </a:solidFill>
                          <a:effectLst/>
                          <a:latin typeface="Calibri" panose="020F0502020204030204" pitchFamily="34" charset="0"/>
                        </a:rPr>
                        <a:t>Niveau</a:t>
                      </a:r>
                    </a:p>
                  </a:txBody>
                  <a:tcPr marL="7620" marR="7620" marT="7620" marB="0" anchor="ctr"/>
                </a:tc>
                <a:extLst>
                  <a:ext uri="{0D108BD9-81ED-4DB2-BD59-A6C34878D82A}">
                    <a16:rowId xmlns:a16="http://schemas.microsoft.com/office/drawing/2014/main" val="677687514"/>
                  </a:ext>
                </a:extLst>
              </a:tr>
              <a:tr h="429946">
                <a:tc>
                  <a:txBody>
                    <a:bodyPr/>
                    <a:lstStyle/>
                    <a:p>
                      <a:pPr algn="l" fontAlgn="b"/>
                      <a:r>
                        <a:rPr lang="fr-FR" sz="2000" b="0" i="0" u="none" strike="noStrike" dirty="0" err="1">
                          <a:solidFill>
                            <a:srgbClr val="000000"/>
                          </a:solidFill>
                          <a:effectLst/>
                          <a:latin typeface="Calibri" panose="020F0502020204030204" pitchFamily="34" charset="0"/>
                        </a:rPr>
                        <a:t>Canva</a:t>
                      </a:r>
                      <a:endParaRPr lang="fr-FR"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b"/>
                      <a:r>
                        <a:rPr lang="fr-FR" sz="2000" b="0" i="0" u="none" strike="noStrike" dirty="0">
                          <a:solidFill>
                            <a:srgbClr val="000000"/>
                          </a:solidFill>
                          <a:effectLst/>
                          <a:latin typeface="Calibri" panose="020F0502020204030204" pitchFamily="34" charset="0"/>
                        </a:rPr>
                        <a:t>Création rapide de visuels, modèles prêts</a:t>
                      </a:r>
                    </a:p>
                  </a:txBody>
                  <a:tcPr marL="7620" marR="7620" marT="7620" marB="0" anchor="ctr"/>
                </a:tc>
                <a:tc>
                  <a:txBody>
                    <a:bodyPr/>
                    <a:lstStyle/>
                    <a:p>
                      <a:pPr algn="ctr" fontAlgn="b"/>
                      <a:r>
                        <a:rPr lang="fr-FR" sz="2000" b="0" i="0" u="none" strike="noStrike">
                          <a:solidFill>
                            <a:srgbClr val="000000"/>
                          </a:solidFill>
                          <a:effectLst/>
                          <a:latin typeface="Calibri" panose="020F0502020204030204" pitchFamily="34" charset="0"/>
                        </a:rPr>
                        <a:t>Débutant</a:t>
                      </a:r>
                    </a:p>
                  </a:txBody>
                  <a:tcPr marL="7620" marR="7620" marT="7620" marB="0" anchor="ctr"/>
                </a:tc>
                <a:extLst>
                  <a:ext uri="{0D108BD9-81ED-4DB2-BD59-A6C34878D82A}">
                    <a16:rowId xmlns:a16="http://schemas.microsoft.com/office/drawing/2014/main" val="1167816836"/>
                  </a:ext>
                </a:extLst>
              </a:tr>
              <a:tr h="429946">
                <a:tc>
                  <a:txBody>
                    <a:bodyPr/>
                    <a:lstStyle/>
                    <a:p>
                      <a:pPr algn="l" fontAlgn="b"/>
                      <a:r>
                        <a:rPr lang="fr-FR" sz="2000" b="0" i="0" u="none" strike="noStrike" dirty="0">
                          <a:solidFill>
                            <a:srgbClr val="000000"/>
                          </a:solidFill>
                          <a:effectLst/>
                          <a:latin typeface="Calibri" panose="020F0502020204030204" pitchFamily="34" charset="0"/>
                        </a:rPr>
                        <a:t>Power point (Suite Office)</a:t>
                      </a:r>
                    </a:p>
                  </a:txBody>
                  <a:tcPr marL="7620" marR="7620" marT="7620" marB="0" anchor="ctr"/>
                </a:tc>
                <a:tc>
                  <a:txBody>
                    <a:bodyPr/>
                    <a:lstStyle/>
                    <a:p>
                      <a:pPr algn="l" fontAlgn="b"/>
                      <a:r>
                        <a:rPr lang="fr-FR" sz="2000" b="0" i="0" u="none" strike="noStrike">
                          <a:solidFill>
                            <a:srgbClr val="000000"/>
                          </a:solidFill>
                          <a:effectLst/>
                          <a:latin typeface="Calibri" panose="020F0502020204030204" pitchFamily="34" charset="0"/>
                        </a:rPr>
                        <a:t>Présentation, diaporama,</a:t>
                      </a:r>
                    </a:p>
                  </a:txBody>
                  <a:tcPr marL="7620" marR="7620" marT="7620" marB="0" anchor="ctr"/>
                </a:tc>
                <a:tc>
                  <a:txBody>
                    <a:bodyPr/>
                    <a:lstStyle/>
                    <a:p>
                      <a:pPr algn="ctr" fontAlgn="b"/>
                      <a:r>
                        <a:rPr lang="fr-FR" sz="2000" b="0" i="0" u="none" strike="noStrike">
                          <a:solidFill>
                            <a:srgbClr val="000000"/>
                          </a:solidFill>
                          <a:effectLst/>
                          <a:latin typeface="Calibri" panose="020F0502020204030204" pitchFamily="34" charset="0"/>
                        </a:rPr>
                        <a:t>Débutant</a:t>
                      </a:r>
                    </a:p>
                  </a:txBody>
                  <a:tcPr marL="7620" marR="7620" marT="7620" marB="0" anchor="ctr"/>
                </a:tc>
                <a:extLst>
                  <a:ext uri="{0D108BD9-81ED-4DB2-BD59-A6C34878D82A}">
                    <a16:rowId xmlns:a16="http://schemas.microsoft.com/office/drawing/2014/main" val="2123494059"/>
                  </a:ext>
                </a:extLst>
              </a:tr>
              <a:tr h="429946">
                <a:tc>
                  <a:txBody>
                    <a:bodyPr/>
                    <a:lstStyle/>
                    <a:p>
                      <a:pPr algn="l" fontAlgn="b"/>
                      <a:r>
                        <a:rPr lang="fr-FR" sz="2000" b="0" i="0" u="none" strike="noStrike">
                          <a:solidFill>
                            <a:srgbClr val="000000"/>
                          </a:solidFill>
                          <a:effectLst/>
                          <a:latin typeface="Calibri" panose="020F0502020204030204" pitchFamily="34" charset="0"/>
                        </a:rPr>
                        <a:t>Publisher (Suite Office)</a:t>
                      </a:r>
                    </a:p>
                  </a:txBody>
                  <a:tcPr marL="7620" marR="7620" marT="7620" marB="0" anchor="ctr"/>
                </a:tc>
                <a:tc>
                  <a:txBody>
                    <a:bodyPr/>
                    <a:lstStyle/>
                    <a:p>
                      <a:pPr algn="l" fontAlgn="b"/>
                      <a:r>
                        <a:rPr lang="fr-FR" sz="2000" b="0" i="0" u="none" strike="noStrike" dirty="0">
                          <a:solidFill>
                            <a:srgbClr val="000000"/>
                          </a:solidFill>
                          <a:effectLst/>
                          <a:latin typeface="Calibri" panose="020F0502020204030204" pitchFamily="34" charset="0"/>
                        </a:rPr>
                        <a:t>Affiche, prospectus, carte….</a:t>
                      </a:r>
                    </a:p>
                  </a:txBody>
                  <a:tcPr marL="7620" marR="7620" marT="7620" marB="0" anchor="ctr"/>
                </a:tc>
                <a:tc>
                  <a:txBody>
                    <a:bodyPr/>
                    <a:lstStyle/>
                    <a:p>
                      <a:pPr algn="ctr" fontAlgn="b"/>
                      <a:r>
                        <a:rPr lang="fr-FR" sz="2000" b="0" i="0" u="none" strike="noStrike">
                          <a:solidFill>
                            <a:srgbClr val="000000"/>
                          </a:solidFill>
                          <a:effectLst/>
                          <a:latin typeface="Calibri" panose="020F0502020204030204" pitchFamily="34" charset="0"/>
                        </a:rPr>
                        <a:t>Débutant</a:t>
                      </a:r>
                    </a:p>
                  </a:txBody>
                  <a:tcPr marL="7620" marR="7620" marT="7620" marB="0" anchor="ctr"/>
                </a:tc>
                <a:extLst>
                  <a:ext uri="{0D108BD9-81ED-4DB2-BD59-A6C34878D82A}">
                    <a16:rowId xmlns:a16="http://schemas.microsoft.com/office/drawing/2014/main" val="3239981448"/>
                  </a:ext>
                </a:extLst>
              </a:tr>
              <a:tr h="429946">
                <a:tc>
                  <a:txBody>
                    <a:bodyPr/>
                    <a:lstStyle/>
                    <a:p>
                      <a:pPr algn="l" fontAlgn="b"/>
                      <a:r>
                        <a:rPr lang="fr-FR" sz="2000" b="0" i="0" u="none" strike="noStrike">
                          <a:solidFill>
                            <a:srgbClr val="000000"/>
                          </a:solidFill>
                          <a:effectLst/>
                          <a:latin typeface="Calibri" panose="020F0502020204030204" pitchFamily="34" charset="0"/>
                        </a:rPr>
                        <a:t>Paint (Suite Office)</a:t>
                      </a:r>
                    </a:p>
                  </a:txBody>
                  <a:tcPr marL="7620" marR="7620" marT="7620" marB="0" anchor="ctr"/>
                </a:tc>
                <a:tc>
                  <a:txBody>
                    <a:bodyPr/>
                    <a:lstStyle/>
                    <a:p>
                      <a:pPr algn="l" fontAlgn="b"/>
                      <a:r>
                        <a:rPr lang="fr-FR" sz="2000" b="0" i="0" u="none" strike="noStrike" dirty="0">
                          <a:solidFill>
                            <a:srgbClr val="000000"/>
                          </a:solidFill>
                          <a:effectLst/>
                          <a:latin typeface="Calibri" panose="020F0502020204030204" pitchFamily="34" charset="0"/>
                        </a:rPr>
                        <a:t>Correction de visuels (Dimensions, effacer, corriger…) </a:t>
                      </a:r>
                    </a:p>
                  </a:txBody>
                  <a:tcPr marL="7620" marR="7620" marT="7620" marB="0" anchor="ctr"/>
                </a:tc>
                <a:tc>
                  <a:txBody>
                    <a:bodyPr/>
                    <a:lstStyle/>
                    <a:p>
                      <a:pPr algn="ctr" fontAlgn="b"/>
                      <a:r>
                        <a:rPr lang="fr-FR" sz="2000" b="0" i="0" u="none" strike="noStrike">
                          <a:solidFill>
                            <a:srgbClr val="000000"/>
                          </a:solidFill>
                          <a:effectLst/>
                          <a:latin typeface="Calibri" panose="020F0502020204030204" pitchFamily="34" charset="0"/>
                        </a:rPr>
                        <a:t>Débutant</a:t>
                      </a:r>
                    </a:p>
                  </a:txBody>
                  <a:tcPr marL="7620" marR="7620" marT="7620" marB="0" anchor="ctr"/>
                </a:tc>
                <a:extLst>
                  <a:ext uri="{0D108BD9-81ED-4DB2-BD59-A6C34878D82A}">
                    <a16:rowId xmlns:a16="http://schemas.microsoft.com/office/drawing/2014/main" val="385890790"/>
                  </a:ext>
                </a:extLst>
              </a:tr>
              <a:tr h="429946">
                <a:tc>
                  <a:txBody>
                    <a:bodyPr/>
                    <a:lstStyle/>
                    <a:p>
                      <a:pPr algn="l" rtl="0" fontAlgn="ctr"/>
                      <a:r>
                        <a:rPr lang="fr-FR" sz="2000" b="0" i="0" u="none" strike="noStrike">
                          <a:solidFill>
                            <a:srgbClr val="000000"/>
                          </a:solidFill>
                          <a:effectLst/>
                          <a:latin typeface="Calibri" panose="020F0502020204030204" pitchFamily="34" charset="0"/>
                        </a:rPr>
                        <a:t>Adobe InDesign</a:t>
                      </a:r>
                    </a:p>
                  </a:txBody>
                  <a:tcPr marL="7620" marR="7620" marT="7620" marB="0" anchor="ctr"/>
                </a:tc>
                <a:tc>
                  <a:txBody>
                    <a:bodyPr/>
                    <a:lstStyle/>
                    <a:p>
                      <a:pPr algn="l" rtl="0" fontAlgn="ctr"/>
                      <a:r>
                        <a:rPr lang="fr-FR" sz="2000" b="0" i="0" u="none" strike="noStrike" dirty="0">
                          <a:solidFill>
                            <a:srgbClr val="000000"/>
                          </a:solidFill>
                          <a:effectLst/>
                          <a:latin typeface="Calibri" panose="020F0502020204030204" pitchFamily="34" charset="0"/>
                        </a:rPr>
                        <a:t>Mise en page de brochures, magazines</a:t>
                      </a:r>
                    </a:p>
                  </a:txBody>
                  <a:tcPr marL="7620" marR="7620" marT="7620" marB="0" anchor="ctr"/>
                </a:tc>
                <a:tc>
                  <a:txBody>
                    <a:bodyPr/>
                    <a:lstStyle/>
                    <a:p>
                      <a:pPr algn="ctr" rtl="0" fontAlgn="ctr"/>
                      <a:r>
                        <a:rPr lang="fr-FR" sz="2000" b="0" i="0" u="none" strike="noStrike">
                          <a:solidFill>
                            <a:srgbClr val="000000"/>
                          </a:solidFill>
                          <a:effectLst/>
                          <a:latin typeface="Calibri" panose="020F0502020204030204" pitchFamily="34" charset="0"/>
                        </a:rPr>
                        <a:t>Avancé</a:t>
                      </a:r>
                    </a:p>
                  </a:txBody>
                  <a:tcPr marL="7620" marR="7620" marT="7620" marB="0" anchor="ctr"/>
                </a:tc>
                <a:extLst>
                  <a:ext uri="{0D108BD9-81ED-4DB2-BD59-A6C34878D82A}">
                    <a16:rowId xmlns:a16="http://schemas.microsoft.com/office/drawing/2014/main" val="2462605634"/>
                  </a:ext>
                </a:extLst>
              </a:tr>
              <a:tr h="429946">
                <a:tc>
                  <a:txBody>
                    <a:bodyPr/>
                    <a:lstStyle/>
                    <a:p>
                      <a:pPr algn="l" fontAlgn="b"/>
                      <a:r>
                        <a:rPr lang="fr-FR" sz="2000" b="0" i="0" u="none" strike="noStrike">
                          <a:solidFill>
                            <a:srgbClr val="000000"/>
                          </a:solidFill>
                          <a:effectLst/>
                          <a:latin typeface="Calibri" panose="020F0502020204030204" pitchFamily="34" charset="0"/>
                        </a:rPr>
                        <a:t>Adobe Photoshop</a:t>
                      </a:r>
                    </a:p>
                  </a:txBody>
                  <a:tcPr marL="7620" marR="7620" marT="7620" marB="0" anchor="ctr"/>
                </a:tc>
                <a:tc>
                  <a:txBody>
                    <a:bodyPr/>
                    <a:lstStyle/>
                    <a:p>
                      <a:pPr algn="l" fontAlgn="b"/>
                      <a:r>
                        <a:rPr lang="fr-FR" sz="2000" b="0" i="0" u="none" strike="noStrike" dirty="0">
                          <a:solidFill>
                            <a:srgbClr val="000000"/>
                          </a:solidFill>
                          <a:effectLst/>
                          <a:latin typeface="Calibri" panose="020F0502020204030204" pitchFamily="34" charset="0"/>
                        </a:rPr>
                        <a:t>Retouche photo, création d’affiches</a:t>
                      </a:r>
                    </a:p>
                  </a:txBody>
                  <a:tcPr marL="7620" marR="7620" marT="7620" marB="0" anchor="ctr"/>
                </a:tc>
                <a:tc>
                  <a:txBody>
                    <a:bodyPr/>
                    <a:lstStyle/>
                    <a:p>
                      <a:pPr algn="ctr" fontAlgn="b"/>
                      <a:r>
                        <a:rPr lang="fr-FR" sz="2000" b="0" i="0" u="none" strike="noStrike">
                          <a:solidFill>
                            <a:srgbClr val="000000"/>
                          </a:solidFill>
                          <a:effectLst/>
                          <a:latin typeface="Calibri" panose="020F0502020204030204" pitchFamily="34" charset="0"/>
                        </a:rPr>
                        <a:t>Avancé</a:t>
                      </a:r>
                    </a:p>
                  </a:txBody>
                  <a:tcPr marL="7620" marR="7620" marT="7620" marB="0" anchor="ctr"/>
                </a:tc>
                <a:extLst>
                  <a:ext uri="{0D108BD9-81ED-4DB2-BD59-A6C34878D82A}">
                    <a16:rowId xmlns:a16="http://schemas.microsoft.com/office/drawing/2014/main" val="4139505913"/>
                  </a:ext>
                </a:extLst>
              </a:tr>
              <a:tr h="429946">
                <a:tc>
                  <a:txBody>
                    <a:bodyPr/>
                    <a:lstStyle/>
                    <a:p>
                      <a:pPr algn="l" fontAlgn="b"/>
                      <a:r>
                        <a:rPr lang="fr-FR" sz="2000" b="0" i="0" u="none" strike="noStrike">
                          <a:solidFill>
                            <a:srgbClr val="000000"/>
                          </a:solidFill>
                          <a:effectLst/>
                          <a:latin typeface="Calibri" panose="020F0502020204030204" pitchFamily="34" charset="0"/>
                        </a:rPr>
                        <a:t>Adobe Illustrator</a:t>
                      </a:r>
                    </a:p>
                  </a:txBody>
                  <a:tcPr marL="7620" marR="7620" marT="7620" marB="0" anchor="ctr"/>
                </a:tc>
                <a:tc>
                  <a:txBody>
                    <a:bodyPr/>
                    <a:lstStyle/>
                    <a:p>
                      <a:pPr algn="l" fontAlgn="b"/>
                      <a:r>
                        <a:rPr lang="fr-FR" sz="2000" b="0" i="0" u="none" strike="noStrike" dirty="0">
                          <a:solidFill>
                            <a:srgbClr val="000000"/>
                          </a:solidFill>
                          <a:effectLst/>
                          <a:latin typeface="Calibri" panose="020F0502020204030204" pitchFamily="34" charset="0"/>
                        </a:rPr>
                        <a:t>Logos, illustrations vectorielles</a:t>
                      </a:r>
                    </a:p>
                  </a:txBody>
                  <a:tcPr marL="7620" marR="7620" marT="7620" marB="0" anchor="ctr"/>
                </a:tc>
                <a:tc>
                  <a:txBody>
                    <a:bodyPr/>
                    <a:lstStyle/>
                    <a:p>
                      <a:pPr algn="ctr" fontAlgn="b"/>
                      <a:r>
                        <a:rPr lang="fr-FR" sz="2000" b="0" i="0" u="none" strike="noStrike">
                          <a:solidFill>
                            <a:srgbClr val="000000"/>
                          </a:solidFill>
                          <a:effectLst/>
                          <a:latin typeface="Calibri" panose="020F0502020204030204" pitchFamily="34" charset="0"/>
                        </a:rPr>
                        <a:t>Avancé</a:t>
                      </a:r>
                    </a:p>
                  </a:txBody>
                  <a:tcPr marL="7620" marR="7620" marT="7620" marB="0" anchor="ctr"/>
                </a:tc>
                <a:extLst>
                  <a:ext uri="{0D108BD9-81ED-4DB2-BD59-A6C34878D82A}">
                    <a16:rowId xmlns:a16="http://schemas.microsoft.com/office/drawing/2014/main" val="1263462100"/>
                  </a:ext>
                </a:extLst>
              </a:tr>
              <a:tr h="429946">
                <a:tc>
                  <a:txBody>
                    <a:bodyPr/>
                    <a:lstStyle/>
                    <a:p>
                      <a:pPr algn="l" fontAlgn="b"/>
                      <a:r>
                        <a:rPr lang="fr-FR" sz="2000" b="0" i="0" u="none" strike="noStrike">
                          <a:solidFill>
                            <a:srgbClr val="000000"/>
                          </a:solidFill>
                          <a:effectLst/>
                          <a:latin typeface="Calibri" panose="020F0502020204030204" pitchFamily="34" charset="0"/>
                        </a:rPr>
                        <a:t>Adobe Photoshop</a:t>
                      </a:r>
                    </a:p>
                  </a:txBody>
                  <a:tcPr marL="7620" marR="7620" marT="7620" marB="0" anchor="ctr"/>
                </a:tc>
                <a:tc>
                  <a:txBody>
                    <a:bodyPr/>
                    <a:lstStyle/>
                    <a:p>
                      <a:pPr algn="l" fontAlgn="b"/>
                      <a:r>
                        <a:rPr lang="fr-FR" sz="2000" b="0" i="0" u="none" strike="noStrike" dirty="0">
                          <a:solidFill>
                            <a:srgbClr val="000000"/>
                          </a:solidFill>
                          <a:effectLst/>
                          <a:latin typeface="Calibri" panose="020F0502020204030204" pitchFamily="34" charset="0"/>
                        </a:rPr>
                        <a:t>Retouche photo, création d’affiches</a:t>
                      </a:r>
                    </a:p>
                  </a:txBody>
                  <a:tcPr marL="7620" marR="7620" marT="7620" marB="0" anchor="ctr"/>
                </a:tc>
                <a:tc>
                  <a:txBody>
                    <a:bodyPr/>
                    <a:lstStyle/>
                    <a:p>
                      <a:pPr algn="ctr" fontAlgn="b"/>
                      <a:r>
                        <a:rPr lang="fr-FR" sz="2000" b="0" i="0" u="none" strike="noStrike">
                          <a:solidFill>
                            <a:srgbClr val="000000"/>
                          </a:solidFill>
                          <a:effectLst/>
                          <a:latin typeface="Calibri" panose="020F0502020204030204" pitchFamily="34" charset="0"/>
                        </a:rPr>
                        <a:t>Avancé </a:t>
                      </a:r>
                    </a:p>
                  </a:txBody>
                  <a:tcPr marL="7620" marR="7620" marT="7620" marB="0" anchor="ctr"/>
                </a:tc>
                <a:extLst>
                  <a:ext uri="{0D108BD9-81ED-4DB2-BD59-A6C34878D82A}">
                    <a16:rowId xmlns:a16="http://schemas.microsoft.com/office/drawing/2014/main" val="4075950154"/>
                  </a:ext>
                </a:extLst>
              </a:tr>
              <a:tr h="429946">
                <a:tc>
                  <a:txBody>
                    <a:bodyPr/>
                    <a:lstStyle/>
                    <a:p>
                      <a:pPr algn="l" fontAlgn="b"/>
                      <a:r>
                        <a:rPr lang="fr-FR" sz="2000" b="0" i="0" u="none" strike="noStrike">
                          <a:solidFill>
                            <a:srgbClr val="000000"/>
                          </a:solidFill>
                          <a:effectLst/>
                          <a:latin typeface="Calibri" panose="020F0502020204030204" pitchFamily="34" charset="0"/>
                        </a:rPr>
                        <a:t>GIMP</a:t>
                      </a:r>
                    </a:p>
                  </a:txBody>
                  <a:tcPr marL="7620" marR="7620" marT="7620" marB="0" anchor="ctr"/>
                </a:tc>
                <a:tc>
                  <a:txBody>
                    <a:bodyPr/>
                    <a:lstStyle/>
                    <a:p>
                      <a:pPr algn="l" fontAlgn="b"/>
                      <a:r>
                        <a:rPr lang="fr-FR" sz="2000" b="0" i="0" u="none" strike="noStrike" dirty="0">
                          <a:solidFill>
                            <a:srgbClr val="000000"/>
                          </a:solidFill>
                          <a:effectLst/>
                          <a:latin typeface="Calibri" panose="020F0502020204030204" pitchFamily="34" charset="0"/>
                        </a:rPr>
                        <a:t>Retouche photo gratuite</a:t>
                      </a:r>
                    </a:p>
                  </a:txBody>
                  <a:tcPr marL="7620" marR="7620" marT="7620" marB="0" anchor="ctr"/>
                </a:tc>
                <a:tc>
                  <a:txBody>
                    <a:bodyPr/>
                    <a:lstStyle/>
                    <a:p>
                      <a:pPr algn="ctr" fontAlgn="b"/>
                      <a:r>
                        <a:rPr lang="fr-FR" sz="2000" b="0" i="0" u="none" strike="noStrike">
                          <a:solidFill>
                            <a:srgbClr val="000000"/>
                          </a:solidFill>
                          <a:effectLst/>
                          <a:latin typeface="Calibri" panose="020F0502020204030204" pitchFamily="34" charset="0"/>
                        </a:rPr>
                        <a:t>Avancé</a:t>
                      </a:r>
                    </a:p>
                  </a:txBody>
                  <a:tcPr marL="7620" marR="7620" marT="7620" marB="0" anchor="ctr"/>
                </a:tc>
                <a:extLst>
                  <a:ext uri="{0D108BD9-81ED-4DB2-BD59-A6C34878D82A}">
                    <a16:rowId xmlns:a16="http://schemas.microsoft.com/office/drawing/2014/main" val="2674549059"/>
                  </a:ext>
                </a:extLst>
              </a:tr>
              <a:tr h="429946">
                <a:tc>
                  <a:txBody>
                    <a:bodyPr/>
                    <a:lstStyle/>
                    <a:p>
                      <a:pPr algn="l" fontAlgn="b"/>
                      <a:r>
                        <a:rPr lang="fr-FR" sz="2000" b="0" i="0" u="none" strike="noStrike">
                          <a:solidFill>
                            <a:srgbClr val="000000"/>
                          </a:solidFill>
                          <a:effectLst/>
                          <a:latin typeface="Calibri" panose="020F0502020204030204" pitchFamily="34" charset="0"/>
                        </a:rPr>
                        <a:t>Intelligence Artificielle</a:t>
                      </a:r>
                    </a:p>
                  </a:txBody>
                  <a:tcPr marL="7620" marR="7620" marT="7620" marB="0" anchor="ctr"/>
                </a:tc>
                <a:tc>
                  <a:txBody>
                    <a:bodyPr/>
                    <a:lstStyle/>
                    <a:p>
                      <a:pPr algn="l" fontAlgn="b"/>
                      <a:r>
                        <a:rPr lang="fr-FR" sz="2000" b="0" i="0" u="none" strike="noStrike" dirty="0">
                          <a:solidFill>
                            <a:srgbClr val="000000"/>
                          </a:solidFill>
                          <a:effectLst/>
                          <a:latin typeface="Calibri" panose="020F0502020204030204" pitchFamily="34" charset="0"/>
                        </a:rPr>
                        <a:t>Création rapide de visuels</a:t>
                      </a:r>
                    </a:p>
                  </a:txBody>
                  <a:tcPr marL="7620" marR="7620" marT="7620" marB="0" anchor="ctr"/>
                </a:tc>
                <a:tc>
                  <a:txBody>
                    <a:bodyPr/>
                    <a:lstStyle/>
                    <a:p>
                      <a:pPr algn="ctr" fontAlgn="b"/>
                      <a:r>
                        <a:rPr lang="fr-FR" sz="2000" b="0" i="0" u="none" strike="noStrike" dirty="0">
                          <a:solidFill>
                            <a:srgbClr val="000000"/>
                          </a:solidFill>
                          <a:effectLst/>
                          <a:latin typeface="Calibri" panose="020F0502020204030204" pitchFamily="34" charset="0"/>
                        </a:rPr>
                        <a:t>Débutant</a:t>
                      </a:r>
                    </a:p>
                  </a:txBody>
                  <a:tcPr marL="7620" marR="7620" marT="7620" marB="0" anchor="ctr"/>
                </a:tc>
                <a:extLst>
                  <a:ext uri="{0D108BD9-81ED-4DB2-BD59-A6C34878D82A}">
                    <a16:rowId xmlns:a16="http://schemas.microsoft.com/office/drawing/2014/main" val="793000276"/>
                  </a:ext>
                </a:extLst>
              </a:tr>
            </a:tbl>
          </a:graphicData>
        </a:graphic>
      </p:graphicFrame>
      <p:pic>
        <p:nvPicPr>
          <p:cNvPr id="8" name="Image 7">
            <a:extLst>
              <a:ext uri="{FF2B5EF4-FFF2-40B4-BE49-F238E27FC236}">
                <a16:creationId xmlns:a16="http://schemas.microsoft.com/office/drawing/2014/main" id="{C57A2B07-245C-4EBE-AFB1-0204747F9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185394"/>
            <a:ext cx="1024812" cy="1024812"/>
          </a:xfrm>
          <a:prstGeom prst="rect">
            <a:avLst/>
          </a:prstGeom>
        </p:spPr>
      </p:pic>
      <p:sp>
        <p:nvSpPr>
          <p:cNvPr id="9" name="Espace réservé du numéro de diapositive 5">
            <a:extLst>
              <a:ext uri="{FF2B5EF4-FFF2-40B4-BE49-F238E27FC236}">
                <a16:creationId xmlns:a16="http://schemas.microsoft.com/office/drawing/2014/main" id="{8933E728-14D0-4F61-AA6E-2CE0342954E3}"/>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14</a:t>
            </a:fld>
            <a:endParaRPr lang="fr-FR" sz="1800" b="1" dirty="0">
              <a:solidFill>
                <a:schemeClr val="tx1"/>
              </a:solidFill>
            </a:endParaRPr>
          </a:p>
        </p:txBody>
      </p:sp>
    </p:spTree>
    <p:extLst>
      <p:ext uri="{BB962C8B-B14F-4D97-AF65-F5344CB8AC3E}">
        <p14:creationId xmlns:p14="http://schemas.microsoft.com/office/powerpoint/2010/main" val="4279006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CFC7110-5A20-460B-BC20-E6873637219A}"/>
              </a:ext>
            </a:extLst>
          </p:cNvPr>
          <p:cNvSpPr/>
          <p:nvPr/>
        </p:nvSpPr>
        <p:spPr>
          <a:xfrm>
            <a:off x="1286068" y="1472273"/>
            <a:ext cx="9462797" cy="4911409"/>
          </a:xfrm>
          <a:prstGeom prst="rect">
            <a:avLst/>
          </a:prstGeom>
        </p:spPr>
        <p:txBody>
          <a:bodyPr wrap="square">
            <a:spAutoFit/>
          </a:bodyPr>
          <a:lstStyle/>
          <a:p>
            <a:pPr algn="just">
              <a:lnSpc>
                <a:spcPct val="107000"/>
              </a:lnSpc>
              <a:spcAft>
                <a:spcPts val="800"/>
              </a:spcAft>
            </a:pPr>
            <a:r>
              <a:rPr lang="fr-FR" sz="3200" dirty="0">
                <a:latin typeface="Times New Roman" panose="02020603050405020304" pitchFamily="18" charset="0"/>
                <a:ea typeface="Times New Roman" panose="02020603050405020304" pitchFamily="18" charset="0"/>
                <a:cs typeface="Times New Roman" panose="02020603050405020304" pitchFamily="18" charset="0"/>
              </a:rPr>
              <a:t>PowerPoint est un logiciel de présentation qui permet de créer des diaporamas visuels pour accompagner un discours, un cours ou une réunion. Il est très utilisé dans les milieux professionnels, éducatifs et créatifs.</a:t>
            </a:r>
          </a:p>
          <a:p>
            <a:pPr algn="just">
              <a:lnSpc>
                <a:spcPct val="107000"/>
              </a:lnSpc>
              <a:spcAft>
                <a:spcPts val="800"/>
              </a:spcAft>
            </a:pPr>
            <a:r>
              <a:rPr lang="fr-FR" sz="3200" dirty="0">
                <a:latin typeface="Times New Roman" panose="02020603050405020304" pitchFamily="18" charset="0"/>
                <a:ea typeface="Calibri" panose="020F0502020204030204" pitchFamily="34" charset="0"/>
                <a:cs typeface="Times New Roman" panose="02020603050405020304" pitchFamily="18" charset="0"/>
              </a:rPr>
              <a:t>En adaptant le format de la diapositive au format habituel A5, A3, A4 ou format personnalisé, vous pourrez </a:t>
            </a: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aussi créer des supports </a:t>
            </a:r>
            <a:r>
              <a:rPr lang="fr-FR" sz="3200" dirty="0">
                <a:latin typeface="Times New Roman" panose="02020603050405020304" pitchFamily="18" charset="0"/>
                <a:ea typeface="Calibri" panose="020F0502020204030204" pitchFamily="34" charset="0"/>
                <a:cs typeface="Times New Roman" panose="02020603050405020304" pitchFamily="18" charset="0"/>
              </a:rPr>
              <a:t>de  communication avec </a:t>
            </a:r>
            <a:r>
              <a:rPr lang="fr-FR" sz="3200" dirty="0" err="1">
                <a:latin typeface="Times New Roman" panose="02020603050405020304" pitchFamily="18" charset="0"/>
                <a:ea typeface="Calibri" panose="020F0502020204030204" pitchFamily="34" charset="0"/>
                <a:cs typeface="Times New Roman" panose="02020603050405020304" pitchFamily="18" charset="0"/>
              </a:rPr>
              <a:t>Power-Point</a:t>
            </a:r>
            <a:r>
              <a:rPr lang="fr-FR" sz="3200" dirty="0">
                <a:latin typeface="Times New Roman" panose="02020603050405020304" pitchFamily="18" charset="0"/>
                <a:ea typeface="Calibri" panose="020F0502020204030204" pitchFamily="34" charset="0"/>
                <a:cs typeface="Times New Roman" panose="02020603050405020304" pitchFamily="18" charset="0"/>
              </a:rPr>
              <a:t>, tel que des </a:t>
            </a: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affiches, des flyers, des cartes de visite…</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E4FC9EA-422F-48B0-92D9-C466777BF767}"/>
              </a:ext>
            </a:extLst>
          </p:cNvPr>
          <p:cNvSpPr/>
          <p:nvPr/>
        </p:nvSpPr>
        <p:spPr>
          <a:xfrm>
            <a:off x="1575005" y="419284"/>
            <a:ext cx="10713307" cy="655885"/>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Présentation de Power Point</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02E8463A-D620-46A3-9317-30F5539BF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8" name="Espace réservé du numéro de diapositive 5">
            <a:extLst>
              <a:ext uri="{FF2B5EF4-FFF2-40B4-BE49-F238E27FC236}">
                <a16:creationId xmlns:a16="http://schemas.microsoft.com/office/drawing/2014/main" id="{29E8779F-69EE-4438-A184-B402665E65C9}"/>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15</a:t>
            </a:fld>
            <a:endParaRPr lang="fr-FR" sz="1800" b="1" dirty="0">
              <a:solidFill>
                <a:schemeClr val="tx1"/>
              </a:solidFill>
            </a:endParaRPr>
          </a:p>
        </p:txBody>
      </p:sp>
    </p:spTree>
    <p:extLst>
      <p:ext uri="{BB962C8B-B14F-4D97-AF65-F5344CB8AC3E}">
        <p14:creationId xmlns:p14="http://schemas.microsoft.com/office/powerpoint/2010/main" val="3722520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050"/>
            <a:ext cx="12192000" cy="6858000"/>
          </a:xfrm>
          <a:prstGeom prst="rect">
            <a:avLst/>
          </a:prstGeom>
        </p:spPr>
      </p:pic>
      <p:sp>
        <p:nvSpPr>
          <p:cNvPr id="2" name="Rectangle 1">
            <a:extLst>
              <a:ext uri="{FF2B5EF4-FFF2-40B4-BE49-F238E27FC236}">
                <a16:creationId xmlns:a16="http://schemas.microsoft.com/office/drawing/2014/main" id="{A7BF51A9-8D68-4990-BCDA-9210F41D7871}"/>
              </a:ext>
            </a:extLst>
          </p:cNvPr>
          <p:cNvSpPr/>
          <p:nvPr/>
        </p:nvSpPr>
        <p:spPr>
          <a:xfrm>
            <a:off x="723235" y="1873704"/>
            <a:ext cx="3537344" cy="4370427"/>
          </a:xfrm>
          <a:prstGeom prst="rect">
            <a:avLst/>
          </a:prstGeom>
        </p:spPr>
        <p:txBody>
          <a:bodyPr wrap="square">
            <a:spAutoFit/>
          </a:bodyPr>
          <a:lstStyle/>
          <a:p>
            <a:r>
              <a:rPr lang="fr-FR" sz="2400" b="1" dirty="0">
                <a:solidFill>
                  <a:srgbClr val="1E1E1E"/>
                </a:solidFill>
                <a:latin typeface="Arial" panose="020B0604020202020204" pitchFamily="34" charset="0"/>
                <a:cs typeface="Arial" panose="020B0604020202020204" pitchFamily="34" charset="0"/>
              </a:rPr>
              <a:t>Créer une présentation</a:t>
            </a:r>
            <a:endParaRPr lang="fr-FR" sz="24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Ouvrez PowerPoint.</a:t>
            </a:r>
          </a:p>
          <a:p>
            <a:pPr marL="228600" indent="-228600">
              <a:buFont typeface="+mj-lt"/>
              <a:buAutoNum type="arabicPeriod"/>
            </a:pPr>
            <a:endParaRPr lang="fr-FR" sz="14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Dans le volet gauche, sélectionnez </a:t>
            </a:r>
            <a:r>
              <a:rPr lang="fr-FR" sz="1400" b="1" dirty="0">
                <a:solidFill>
                  <a:srgbClr val="1E1E1E"/>
                </a:solidFill>
                <a:latin typeface="Arial" panose="020B0604020202020204" pitchFamily="34" charset="0"/>
                <a:cs typeface="Arial" panose="020B0604020202020204" pitchFamily="34" charset="0"/>
              </a:rPr>
              <a:t>Nouveau</a:t>
            </a:r>
            <a:r>
              <a:rPr lang="fr-FR" sz="1400" dirty="0">
                <a:solidFill>
                  <a:srgbClr val="1E1E1E"/>
                </a:solidFill>
                <a:latin typeface="Arial" panose="020B0604020202020204" pitchFamily="34" charset="0"/>
                <a:cs typeface="Arial" panose="020B0604020202020204" pitchFamily="34" charset="0"/>
              </a:rPr>
              <a:t>.</a:t>
            </a:r>
          </a:p>
          <a:p>
            <a:pPr marL="228600" indent="-228600">
              <a:buFont typeface="+mj-lt"/>
              <a:buAutoNum type="arabicPeriod"/>
            </a:pPr>
            <a:endParaRPr lang="fr-FR" sz="10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Puis sélectionnez une option :</a:t>
            </a:r>
          </a:p>
          <a:p>
            <a:pPr marL="742950" lvl="1" indent="-285750">
              <a:buFont typeface="+mj-lt"/>
              <a:buAutoNum type="arabicPeriod"/>
            </a:pPr>
            <a:r>
              <a:rPr lang="fr-FR" sz="1400" dirty="0">
                <a:solidFill>
                  <a:srgbClr val="1E1E1E"/>
                </a:solidFill>
                <a:latin typeface="Arial" panose="020B0604020202020204" pitchFamily="34" charset="0"/>
                <a:cs typeface="Arial" panose="020B0604020202020204" pitchFamily="34" charset="0"/>
              </a:rPr>
              <a:t>Pour créer une présentation vierge sélectionnez </a:t>
            </a:r>
            <a:r>
              <a:rPr lang="fr-FR" sz="1400" b="1" dirty="0">
                <a:solidFill>
                  <a:srgbClr val="1E1E1E"/>
                </a:solidFill>
                <a:latin typeface="Arial" panose="020B0604020202020204" pitchFamily="34" charset="0"/>
                <a:cs typeface="Arial" panose="020B0604020202020204" pitchFamily="34" charset="0"/>
              </a:rPr>
              <a:t>Nouvelle</a:t>
            </a:r>
            <a:r>
              <a:rPr lang="fr-FR" sz="1400" dirty="0">
                <a:solidFill>
                  <a:srgbClr val="1E1E1E"/>
                </a:solidFill>
                <a:latin typeface="Arial" panose="020B0604020202020204" pitchFamily="34" charset="0"/>
                <a:cs typeface="Arial" panose="020B0604020202020204" pitchFamily="34" charset="0"/>
              </a:rPr>
              <a:t> </a:t>
            </a:r>
            <a:r>
              <a:rPr lang="fr-FR" sz="1400" b="1" dirty="0">
                <a:solidFill>
                  <a:srgbClr val="1E1E1E"/>
                </a:solidFill>
                <a:latin typeface="Arial" panose="020B0604020202020204" pitchFamily="34" charset="0"/>
                <a:cs typeface="Arial" panose="020B0604020202020204" pitchFamily="34" charset="0"/>
              </a:rPr>
              <a:t>Présentation </a:t>
            </a:r>
            <a:r>
              <a:rPr lang="fr-FR" sz="1400" dirty="0">
                <a:solidFill>
                  <a:srgbClr val="1E1E1E"/>
                </a:solidFill>
                <a:latin typeface="Arial" panose="020B0604020202020204" pitchFamily="34" charset="0"/>
                <a:cs typeface="Arial" panose="020B0604020202020204" pitchFamily="34" charset="0"/>
              </a:rPr>
              <a:t>.</a:t>
            </a:r>
          </a:p>
          <a:p>
            <a:pPr marL="914400" lvl="1" indent="-457200">
              <a:buFont typeface="+mj-lt"/>
              <a:buAutoNum type="arabicPeriod"/>
            </a:pPr>
            <a:endParaRPr lang="fr-FR" sz="1000" dirty="0">
              <a:solidFill>
                <a:srgbClr val="1E1E1E"/>
              </a:solidFill>
              <a:latin typeface="Arial" panose="020B0604020202020204" pitchFamily="34" charset="0"/>
              <a:cs typeface="Arial" panose="020B0604020202020204" pitchFamily="34" charset="0"/>
            </a:endParaRPr>
          </a:p>
          <a:p>
            <a:pPr marL="742950" lvl="1" indent="-285750">
              <a:buFont typeface="+mj-lt"/>
              <a:buAutoNum type="arabicPeriod"/>
            </a:pPr>
            <a:r>
              <a:rPr lang="fr-FR" sz="1400" dirty="0">
                <a:solidFill>
                  <a:srgbClr val="1E1E1E"/>
                </a:solidFill>
                <a:latin typeface="Arial" panose="020B0604020202020204" pitchFamily="34" charset="0"/>
                <a:cs typeface="Arial" panose="020B0604020202020204" pitchFamily="34" charset="0"/>
              </a:rPr>
              <a:t>Pour utiliser un modèle prédéfini, cliquez sur le modèle que vous voulez utiliser.</a:t>
            </a:r>
          </a:p>
          <a:p>
            <a:pPr marL="914400" lvl="1" indent="-457200">
              <a:buFont typeface="+mj-lt"/>
              <a:buAutoNum type="arabicPeriod"/>
            </a:pPr>
            <a:endParaRPr lang="fr-FR" sz="1000" dirty="0">
              <a:solidFill>
                <a:srgbClr val="1E1E1E"/>
              </a:solidFill>
              <a:latin typeface="Arial" panose="020B0604020202020204" pitchFamily="34" charset="0"/>
              <a:cs typeface="Arial" panose="020B0604020202020204" pitchFamily="34" charset="0"/>
            </a:endParaRPr>
          </a:p>
          <a:p>
            <a:pPr marL="742950" lvl="1" indent="-285750">
              <a:buFont typeface="+mj-lt"/>
              <a:buAutoNum type="arabicPeriod"/>
            </a:pPr>
            <a:r>
              <a:rPr lang="fr-FR" sz="1400" dirty="0">
                <a:solidFill>
                  <a:srgbClr val="1E1E1E"/>
                </a:solidFill>
                <a:latin typeface="Arial" panose="020B0604020202020204" pitchFamily="34" charset="0"/>
                <a:cs typeface="Arial" panose="020B0604020202020204" pitchFamily="34" charset="0"/>
              </a:rPr>
              <a:t>Pour afficher des conseils sur l’utilisation de PowerPoint, sélectionnez </a:t>
            </a:r>
            <a:r>
              <a:rPr lang="fr-FR" sz="1400" b="1" dirty="0">
                <a:solidFill>
                  <a:srgbClr val="1E1E1E"/>
                </a:solidFill>
                <a:latin typeface="Arial" panose="020B0604020202020204" pitchFamily="34" charset="0"/>
                <a:cs typeface="Arial" panose="020B0604020202020204" pitchFamily="34" charset="0"/>
              </a:rPr>
              <a:t>Aide au démarrage ou Bienvenue dans PowerPoint</a:t>
            </a:r>
            <a:r>
              <a:rPr lang="fr-FR" sz="1400" dirty="0">
                <a:solidFill>
                  <a:srgbClr val="1E1E1E"/>
                </a:solidFill>
                <a:latin typeface="Arial" panose="020B0604020202020204" pitchFamily="34" charset="0"/>
                <a:cs typeface="Arial" panose="020B0604020202020204" pitchFamily="34" charset="0"/>
              </a:rPr>
              <a:t>.</a:t>
            </a:r>
            <a:endParaRPr lang="fr-FR" sz="1400" b="0" i="0" dirty="0">
              <a:solidFill>
                <a:srgbClr val="1E1E1E"/>
              </a:solidFill>
              <a:effectLst/>
              <a:latin typeface="Arial" panose="020B0604020202020204" pitchFamily="34" charset="0"/>
              <a:cs typeface="Arial" panose="020B0604020202020204" pitchFamily="34" charset="0"/>
            </a:endParaRPr>
          </a:p>
        </p:txBody>
      </p:sp>
      <p:pic>
        <p:nvPicPr>
          <p:cNvPr id="2050" name="Picture 2" descr="Créer une présentation PowerPoint">
            <a:extLst>
              <a:ext uri="{FF2B5EF4-FFF2-40B4-BE49-F238E27FC236}">
                <a16:creationId xmlns:a16="http://schemas.microsoft.com/office/drawing/2014/main" id="{737D1F46-A63C-4C63-83CA-E2B569FC3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662" y="1217878"/>
            <a:ext cx="7340082" cy="54974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7831AF9-0202-4616-A34F-DEAA4146EED9}"/>
              </a:ext>
            </a:extLst>
          </p:cNvPr>
          <p:cNvSpPr/>
          <p:nvPr/>
        </p:nvSpPr>
        <p:spPr>
          <a:xfrm>
            <a:off x="9329" y="448086"/>
            <a:ext cx="10713307" cy="655885"/>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Présentation de </a:t>
            </a:r>
            <a:r>
              <a:rPr lang="fr-FR" sz="3600" b="1" dirty="0" err="1">
                <a:latin typeface="Times New Roman" panose="02020603050405020304" pitchFamily="18" charset="0"/>
                <a:ea typeface="Times New Roman" panose="02020603050405020304" pitchFamily="18" charset="0"/>
                <a:cs typeface="Times New Roman" panose="02020603050405020304" pitchFamily="18" charset="0"/>
              </a:rPr>
              <a:t>Power-Point</a:t>
            </a: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EE802FF3-8396-4174-992C-B7E704F65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cxnSp>
        <p:nvCxnSpPr>
          <p:cNvPr id="4" name="Connecteur droit avec flèche 3">
            <a:extLst>
              <a:ext uri="{FF2B5EF4-FFF2-40B4-BE49-F238E27FC236}">
                <a16:creationId xmlns:a16="http://schemas.microsoft.com/office/drawing/2014/main" id="{E88C0658-6D0D-4987-9369-ED645A874AA7}"/>
              </a:ext>
            </a:extLst>
          </p:cNvPr>
          <p:cNvCxnSpPr>
            <a:cxnSpLocks/>
          </p:cNvCxnSpPr>
          <p:nvPr/>
        </p:nvCxnSpPr>
        <p:spPr>
          <a:xfrm flipH="1">
            <a:off x="5673012" y="1873704"/>
            <a:ext cx="3648270" cy="28274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F4CE9F1D-ED36-49B6-8098-17D27B3DA5E1}"/>
              </a:ext>
            </a:extLst>
          </p:cNvPr>
          <p:cNvCxnSpPr>
            <a:cxnSpLocks/>
          </p:cNvCxnSpPr>
          <p:nvPr/>
        </p:nvCxnSpPr>
        <p:spPr>
          <a:xfrm flipH="1">
            <a:off x="7058078" y="2463282"/>
            <a:ext cx="2263204" cy="5127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B3A43A8A-4DE0-46AE-AB13-7C96EB844391}"/>
              </a:ext>
            </a:extLst>
          </p:cNvPr>
          <p:cNvSpPr txBox="1"/>
          <p:nvPr/>
        </p:nvSpPr>
        <p:spPr>
          <a:xfrm>
            <a:off x="9333463" y="1705176"/>
            <a:ext cx="1135949" cy="369332"/>
          </a:xfrm>
          <a:prstGeom prst="rect">
            <a:avLst/>
          </a:prstGeom>
          <a:solidFill>
            <a:srgbClr val="FFFF00"/>
          </a:solidFill>
        </p:spPr>
        <p:txBody>
          <a:bodyPr wrap="square" rtlCol="0">
            <a:spAutoFit/>
          </a:bodyPr>
          <a:lstStyle/>
          <a:p>
            <a:r>
              <a:rPr lang="fr-FR" dirty="0"/>
              <a:t>2) Cliquez</a:t>
            </a:r>
          </a:p>
        </p:txBody>
      </p:sp>
      <p:sp>
        <p:nvSpPr>
          <p:cNvPr id="14" name="ZoneTexte 13">
            <a:extLst>
              <a:ext uri="{FF2B5EF4-FFF2-40B4-BE49-F238E27FC236}">
                <a16:creationId xmlns:a16="http://schemas.microsoft.com/office/drawing/2014/main" id="{96C178AB-22B9-434A-B285-D8E550DF6974}"/>
              </a:ext>
            </a:extLst>
          </p:cNvPr>
          <p:cNvSpPr txBox="1"/>
          <p:nvPr/>
        </p:nvSpPr>
        <p:spPr>
          <a:xfrm>
            <a:off x="9333463" y="2278616"/>
            <a:ext cx="1630006" cy="369332"/>
          </a:xfrm>
          <a:prstGeom prst="rect">
            <a:avLst/>
          </a:prstGeom>
          <a:solidFill>
            <a:srgbClr val="FFFF00"/>
          </a:solidFill>
        </p:spPr>
        <p:txBody>
          <a:bodyPr wrap="square" rtlCol="0">
            <a:spAutoFit/>
          </a:bodyPr>
          <a:lstStyle/>
          <a:p>
            <a:r>
              <a:rPr lang="fr-FR" dirty="0"/>
              <a:t>3-1 Cliquez</a:t>
            </a:r>
          </a:p>
        </p:txBody>
      </p:sp>
      <p:cxnSp>
        <p:nvCxnSpPr>
          <p:cNvPr id="16" name="Connecteur droit avec flèche 15">
            <a:extLst>
              <a:ext uri="{FF2B5EF4-FFF2-40B4-BE49-F238E27FC236}">
                <a16:creationId xmlns:a16="http://schemas.microsoft.com/office/drawing/2014/main" id="{CAB4D430-4A9B-4F7A-9569-F6349E7DB7A2}"/>
              </a:ext>
            </a:extLst>
          </p:cNvPr>
          <p:cNvCxnSpPr>
            <a:cxnSpLocks/>
          </p:cNvCxnSpPr>
          <p:nvPr/>
        </p:nvCxnSpPr>
        <p:spPr>
          <a:xfrm flipV="1">
            <a:off x="6827810" y="4701555"/>
            <a:ext cx="74888" cy="51506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314EC3A-EF7B-4B99-9136-8E43F27A001D}"/>
              </a:ext>
            </a:extLst>
          </p:cNvPr>
          <p:cNvCxnSpPr>
            <a:cxnSpLocks/>
          </p:cNvCxnSpPr>
          <p:nvPr/>
        </p:nvCxnSpPr>
        <p:spPr>
          <a:xfrm flipV="1">
            <a:off x="7058078" y="4577293"/>
            <a:ext cx="1202625" cy="63932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BF3812A9-E31A-4AA1-8BC4-2941F38D76DD}"/>
              </a:ext>
            </a:extLst>
          </p:cNvPr>
          <p:cNvSpPr txBox="1"/>
          <p:nvPr/>
        </p:nvSpPr>
        <p:spPr>
          <a:xfrm>
            <a:off x="6240225" y="5151682"/>
            <a:ext cx="1324947" cy="369332"/>
          </a:xfrm>
          <a:prstGeom prst="rect">
            <a:avLst/>
          </a:prstGeom>
          <a:solidFill>
            <a:srgbClr val="FFFF00"/>
          </a:solidFill>
        </p:spPr>
        <p:txBody>
          <a:bodyPr wrap="square" rtlCol="0">
            <a:spAutoFit/>
          </a:bodyPr>
          <a:lstStyle/>
          <a:p>
            <a:r>
              <a:rPr lang="fr-FR" dirty="0"/>
              <a:t>3-3 Cliquez</a:t>
            </a:r>
          </a:p>
        </p:txBody>
      </p:sp>
      <p:sp>
        <p:nvSpPr>
          <p:cNvPr id="15" name="ZoneTexte 14">
            <a:extLst>
              <a:ext uri="{FF2B5EF4-FFF2-40B4-BE49-F238E27FC236}">
                <a16:creationId xmlns:a16="http://schemas.microsoft.com/office/drawing/2014/main" id="{CA503E20-723F-490F-A278-62A28C4B1047}"/>
              </a:ext>
            </a:extLst>
          </p:cNvPr>
          <p:cNvSpPr txBox="1"/>
          <p:nvPr/>
        </p:nvSpPr>
        <p:spPr>
          <a:xfrm>
            <a:off x="9333463" y="2896767"/>
            <a:ext cx="1642187" cy="369332"/>
          </a:xfrm>
          <a:prstGeom prst="rect">
            <a:avLst/>
          </a:prstGeom>
          <a:solidFill>
            <a:srgbClr val="FFFF00"/>
          </a:solidFill>
        </p:spPr>
        <p:txBody>
          <a:bodyPr wrap="square" rtlCol="0">
            <a:spAutoFit/>
          </a:bodyPr>
          <a:lstStyle/>
          <a:p>
            <a:r>
              <a:rPr lang="fr-FR" dirty="0"/>
              <a:t>3-2 Cliquez</a:t>
            </a:r>
          </a:p>
        </p:txBody>
      </p:sp>
      <p:cxnSp>
        <p:nvCxnSpPr>
          <p:cNvPr id="22" name="Connecteur droit avec flèche 21">
            <a:extLst>
              <a:ext uri="{FF2B5EF4-FFF2-40B4-BE49-F238E27FC236}">
                <a16:creationId xmlns:a16="http://schemas.microsoft.com/office/drawing/2014/main" id="{0D454808-5319-4900-B030-A2574D2D85A4}"/>
              </a:ext>
            </a:extLst>
          </p:cNvPr>
          <p:cNvCxnSpPr>
            <a:cxnSpLocks/>
          </p:cNvCxnSpPr>
          <p:nvPr/>
        </p:nvCxnSpPr>
        <p:spPr>
          <a:xfrm>
            <a:off x="10328177" y="3266099"/>
            <a:ext cx="506544" cy="89302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33CCEE91-5389-4D62-A2E5-B35A2464C7F5}"/>
              </a:ext>
            </a:extLst>
          </p:cNvPr>
          <p:cNvCxnSpPr>
            <a:cxnSpLocks/>
          </p:cNvCxnSpPr>
          <p:nvPr/>
        </p:nvCxnSpPr>
        <p:spPr>
          <a:xfrm>
            <a:off x="10148466" y="3266099"/>
            <a:ext cx="359423" cy="226372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5">
            <a:extLst>
              <a:ext uri="{FF2B5EF4-FFF2-40B4-BE49-F238E27FC236}">
                <a16:creationId xmlns:a16="http://schemas.microsoft.com/office/drawing/2014/main" id="{85BC5601-23B7-4F02-997C-80457D0291AB}"/>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16</a:t>
            </a:fld>
            <a:endParaRPr lang="fr-FR" sz="1800" b="1" dirty="0">
              <a:solidFill>
                <a:schemeClr val="tx1"/>
              </a:solidFill>
            </a:endParaRPr>
          </a:p>
        </p:txBody>
      </p:sp>
    </p:spTree>
    <p:extLst>
      <p:ext uri="{BB962C8B-B14F-4D97-AF65-F5344CB8AC3E}">
        <p14:creationId xmlns:p14="http://schemas.microsoft.com/office/powerpoint/2010/main" val="3233862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733CA8B-1A52-4121-975B-FC8413DC5D1F}"/>
              </a:ext>
            </a:extLst>
          </p:cNvPr>
          <p:cNvSpPr/>
          <p:nvPr/>
        </p:nvSpPr>
        <p:spPr>
          <a:xfrm>
            <a:off x="708859" y="2675718"/>
            <a:ext cx="3748216" cy="2893100"/>
          </a:xfrm>
          <a:prstGeom prst="rect">
            <a:avLst/>
          </a:prstGeom>
        </p:spPr>
        <p:txBody>
          <a:bodyPr wrap="square">
            <a:spAutoFit/>
          </a:bodyPr>
          <a:lstStyle/>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Cliquez sur l’onglet « Création »</a:t>
            </a:r>
          </a:p>
          <a:p>
            <a:pPr marL="342900" indent="-342900">
              <a:buFont typeface="+mj-lt"/>
              <a:buAutoNum type="arabicPeriod"/>
            </a:pPr>
            <a:endParaRPr lang="fr-FR" sz="14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Dans le ruban cliquez sur « Taille des diapositive » puis sur « taille de diapositive personnalisée »</a:t>
            </a:r>
          </a:p>
          <a:p>
            <a:pPr>
              <a:buFont typeface="+mj-lt"/>
              <a:buAutoNum type="arabicPeriod"/>
            </a:pPr>
            <a:endParaRPr lang="fr-FR" sz="14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Dans la liste déroulante, choisissez votre format (pour une affiche= A4) ou cliquez dans taille personnaliser pour créer un format personnalisé. Cliquez sur OK.</a:t>
            </a:r>
          </a:p>
          <a:p>
            <a:pPr>
              <a:buFont typeface="+mj-lt"/>
              <a:buAutoNum type="arabicPeriod"/>
            </a:pPr>
            <a:endParaRPr lang="fr-FR" sz="14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Cliquez sur « Garantir l’ajustement ».</a:t>
            </a:r>
          </a:p>
          <a:p>
            <a:endParaRPr lang="fr-FR" sz="1400" dirty="0">
              <a:solidFill>
                <a:srgbClr val="1E1E1E"/>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FB61C408-2212-4A42-817A-265C94F38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3" name="Rectangle 2">
            <a:extLst>
              <a:ext uri="{FF2B5EF4-FFF2-40B4-BE49-F238E27FC236}">
                <a16:creationId xmlns:a16="http://schemas.microsoft.com/office/drawing/2014/main" id="{0BAB5B94-7239-446D-81C6-761C47BFFA7D}"/>
              </a:ext>
            </a:extLst>
          </p:cNvPr>
          <p:cNvSpPr/>
          <p:nvPr/>
        </p:nvSpPr>
        <p:spPr>
          <a:xfrm>
            <a:off x="698242" y="1784135"/>
            <a:ext cx="3954910" cy="830997"/>
          </a:xfrm>
          <a:prstGeom prst="rect">
            <a:avLst/>
          </a:prstGeom>
        </p:spPr>
        <p:txBody>
          <a:bodyPr wrap="square">
            <a:spAutoFit/>
          </a:bodyPr>
          <a:lstStyle/>
          <a:p>
            <a:r>
              <a:rPr lang="fr-FR" sz="2400" b="1" dirty="0">
                <a:solidFill>
                  <a:srgbClr val="1E1E1E"/>
                </a:solidFill>
                <a:latin typeface="Arial" panose="020B0604020202020204" pitchFamily="34" charset="0"/>
                <a:cs typeface="Arial" panose="020B0604020202020204" pitchFamily="34" charset="0"/>
              </a:rPr>
              <a:t>Changer le format de la diapositive</a:t>
            </a:r>
          </a:p>
        </p:txBody>
      </p:sp>
      <p:pic>
        <p:nvPicPr>
          <p:cNvPr id="4" name="Image 3">
            <a:extLst>
              <a:ext uri="{FF2B5EF4-FFF2-40B4-BE49-F238E27FC236}">
                <a16:creationId xmlns:a16="http://schemas.microsoft.com/office/drawing/2014/main" id="{7EAD6012-7AF3-4633-B11B-7C3C761D9451}"/>
              </a:ext>
            </a:extLst>
          </p:cNvPr>
          <p:cNvPicPr>
            <a:picLocks noChangeAspect="1"/>
          </p:cNvPicPr>
          <p:nvPr/>
        </p:nvPicPr>
        <p:blipFill rotWithShape="1">
          <a:blip r:embed="rId5"/>
          <a:srcRect l="-619" t="-4947" r="7580" b="5266"/>
          <a:stretch/>
        </p:blipFill>
        <p:spPr>
          <a:xfrm>
            <a:off x="4498651" y="852984"/>
            <a:ext cx="7432092" cy="4782706"/>
          </a:xfrm>
          <a:prstGeom prst="rect">
            <a:avLst/>
          </a:prstGeom>
        </p:spPr>
      </p:pic>
      <p:cxnSp>
        <p:nvCxnSpPr>
          <p:cNvPr id="10" name="Connecteur droit avec flèche 9">
            <a:extLst>
              <a:ext uri="{FF2B5EF4-FFF2-40B4-BE49-F238E27FC236}">
                <a16:creationId xmlns:a16="http://schemas.microsoft.com/office/drawing/2014/main" id="{EA5A332B-485C-44F9-8298-F17290FAFDD4}"/>
              </a:ext>
            </a:extLst>
          </p:cNvPr>
          <p:cNvCxnSpPr>
            <a:cxnSpLocks/>
            <a:stCxn id="12" idx="0"/>
          </p:cNvCxnSpPr>
          <p:nvPr/>
        </p:nvCxnSpPr>
        <p:spPr>
          <a:xfrm flipH="1" flipV="1">
            <a:off x="5693258" y="1349445"/>
            <a:ext cx="37584" cy="139733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A40176C8-C327-4EED-B0CA-89CFB6311E0E}"/>
              </a:ext>
            </a:extLst>
          </p:cNvPr>
          <p:cNvCxnSpPr>
            <a:cxnSpLocks/>
          </p:cNvCxnSpPr>
          <p:nvPr/>
        </p:nvCxnSpPr>
        <p:spPr>
          <a:xfrm flipV="1">
            <a:off x="10226351" y="1647825"/>
            <a:ext cx="1028468" cy="90138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7A8F9DC-63CD-407F-89A3-3AF27CA09FA3}"/>
              </a:ext>
            </a:extLst>
          </p:cNvPr>
          <p:cNvSpPr txBox="1"/>
          <p:nvPr/>
        </p:nvSpPr>
        <p:spPr>
          <a:xfrm>
            <a:off x="5119002" y="2746777"/>
            <a:ext cx="1223679" cy="369332"/>
          </a:xfrm>
          <a:prstGeom prst="rect">
            <a:avLst/>
          </a:prstGeom>
          <a:solidFill>
            <a:srgbClr val="FFFF00"/>
          </a:solidFill>
        </p:spPr>
        <p:txBody>
          <a:bodyPr wrap="square" rtlCol="0">
            <a:spAutoFit/>
          </a:bodyPr>
          <a:lstStyle/>
          <a:p>
            <a:r>
              <a:rPr lang="fr-FR" dirty="0"/>
              <a:t>1) Cliquez</a:t>
            </a:r>
          </a:p>
        </p:txBody>
      </p:sp>
      <p:sp>
        <p:nvSpPr>
          <p:cNvPr id="13" name="ZoneTexte 12">
            <a:extLst>
              <a:ext uri="{FF2B5EF4-FFF2-40B4-BE49-F238E27FC236}">
                <a16:creationId xmlns:a16="http://schemas.microsoft.com/office/drawing/2014/main" id="{5A575059-F32F-4382-B0C8-EEB45F99A54A}"/>
              </a:ext>
            </a:extLst>
          </p:cNvPr>
          <p:cNvSpPr txBox="1"/>
          <p:nvPr/>
        </p:nvSpPr>
        <p:spPr>
          <a:xfrm>
            <a:off x="9604888" y="2491052"/>
            <a:ext cx="1135949" cy="369332"/>
          </a:xfrm>
          <a:prstGeom prst="rect">
            <a:avLst/>
          </a:prstGeom>
          <a:solidFill>
            <a:srgbClr val="FFFF00"/>
          </a:solidFill>
        </p:spPr>
        <p:txBody>
          <a:bodyPr wrap="square" rtlCol="0">
            <a:spAutoFit/>
          </a:bodyPr>
          <a:lstStyle/>
          <a:p>
            <a:r>
              <a:rPr lang="fr-FR" dirty="0"/>
              <a:t>2) Cliquez</a:t>
            </a:r>
          </a:p>
        </p:txBody>
      </p:sp>
      <p:cxnSp>
        <p:nvCxnSpPr>
          <p:cNvPr id="17" name="Connecteur droit avec flèche 16">
            <a:extLst>
              <a:ext uri="{FF2B5EF4-FFF2-40B4-BE49-F238E27FC236}">
                <a16:creationId xmlns:a16="http://schemas.microsoft.com/office/drawing/2014/main" id="{5ED8FF4D-CA74-45AF-9920-32A5C8E4C165}"/>
              </a:ext>
            </a:extLst>
          </p:cNvPr>
          <p:cNvCxnSpPr>
            <a:cxnSpLocks/>
          </p:cNvCxnSpPr>
          <p:nvPr/>
        </p:nvCxnSpPr>
        <p:spPr>
          <a:xfrm flipV="1">
            <a:off x="5990253" y="3101340"/>
            <a:ext cx="1679404" cy="99853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EE0A51A2-4935-4115-80AD-9540A767A327}"/>
              </a:ext>
            </a:extLst>
          </p:cNvPr>
          <p:cNvSpPr txBox="1"/>
          <p:nvPr/>
        </p:nvSpPr>
        <p:spPr>
          <a:xfrm>
            <a:off x="4653152" y="4099876"/>
            <a:ext cx="1909352" cy="1200329"/>
          </a:xfrm>
          <a:prstGeom prst="rect">
            <a:avLst/>
          </a:prstGeom>
          <a:solidFill>
            <a:srgbClr val="FFFF00"/>
          </a:solidFill>
        </p:spPr>
        <p:txBody>
          <a:bodyPr wrap="square" rtlCol="0">
            <a:spAutoFit/>
          </a:bodyPr>
          <a:lstStyle/>
          <a:p>
            <a:r>
              <a:rPr lang="fr-FR" dirty="0"/>
              <a:t>3) Dans le rectangle bleue, choisissez votre format</a:t>
            </a:r>
          </a:p>
        </p:txBody>
      </p:sp>
      <p:pic>
        <p:nvPicPr>
          <p:cNvPr id="20" name="Image 19">
            <a:extLst>
              <a:ext uri="{FF2B5EF4-FFF2-40B4-BE49-F238E27FC236}">
                <a16:creationId xmlns:a16="http://schemas.microsoft.com/office/drawing/2014/main" id="{710E3FFE-9EEA-4A4B-B4A1-8F7558C0CF76}"/>
              </a:ext>
            </a:extLst>
          </p:cNvPr>
          <p:cNvPicPr>
            <a:picLocks noChangeAspect="1"/>
          </p:cNvPicPr>
          <p:nvPr/>
        </p:nvPicPr>
        <p:blipFill rotWithShape="1">
          <a:blip r:embed="rId6"/>
          <a:srcRect l="33843" t="26940" r="34575" b="33044"/>
          <a:stretch/>
        </p:blipFill>
        <p:spPr>
          <a:xfrm>
            <a:off x="6604084" y="4882188"/>
            <a:ext cx="2553178" cy="1819726"/>
          </a:xfrm>
          <a:prstGeom prst="rect">
            <a:avLst/>
          </a:prstGeom>
        </p:spPr>
      </p:pic>
      <p:cxnSp>
        <p:nvCxnSpPr>
          <p:cNvPr id="19" name="Connecteur droit avec flèche 18">
            <a:extLst>
              <a:ext uri="{FF2B5EF4-FFF2-40B4-BE49-F238E27FC236}">
                <a16:creationId xmlns:a16="http://schemas.microsoft.com/office/drawing/2014/main" id="{3F33EFEA-A29E-472B-A798-3C73C68FBADD}"/>
              </a:ext>
            </a:extLst>
          </p:cNvPr>
          <p:cNvCxnSpPr>
            <a:cxnSpLocks/>
          </p:cNvCxnSpPr>
          <p:nvPr/>
        </p:nvCxnSpPr>
        <p:spPr>
          <a:xfrm>
            <a:off x="8519394" y="4602244"/>
            <a:ext cx="0" cy="103344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58CC241E-D10C-4B0A-8EB3-A5B9D285E229}"/>
              </a:ext>
            </a:extLst>
          </p:cNvPr>
          <p:cNvSpPr txBox="1"/>
          <p:nvPr/>
        </p:nvSpPr>
        <p:spPr>
          <a:xfrm>
            <a:off x="7985863" y="4248633"/>
            <a:ext cx="1135949" cy="369332"/>
          </a:xfrm>
          <a:prstGeom prst="rect">
            <a:avLst/>
          </a:prstGeom>
          <a:solidFill>
            <a:srgbClr val="FFFF00"/>
          </a:solidFill>
        </p:spPr>
        <p:txBody>
          <a:bodyPr wrap="square" rtlCol="0">
            <a:spAutoFit/>
          </a:bodyPr>
          <a:lstStyle/>
          <a:p>
            <a:r>
              <a:rPr lang="fr-FR" dirty="0"/>
              <a:t>4) Cliquez</a:t>
            </a:r>
          </a:p>
        </p:txBody>
      </p:sp>
      <p:sp>
        <p:nvSpPr>
          <p:cNvPr id="22" name="Rectangle 21">
            <a:extLst>
              <a:ext uri="{FF2B5EF4-FFF2-40B4-BE49-F238E27FC236}">
                <a16:creationId xmlns:a16="http://schemas.microsoft.com/office/drawing/2014/main" id="{B2FCDF6F-F38B-4D9E-8406-425BBB813261}"/>
              </a:ext>
            </a:extLst>
          </p:cNvPr>
          <p:cNvSpPr/>
          <p:nvPr/>
        </p:nvSpPr>
        <p:spPr>
          <a:xfrm>
            <a:off x="0" y="409152"/>
            <a:ext cx="10713307" cy="655885"/>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Présentation de </a:t>
            </a:r>
            <a:r>
              <a:rPr lang="fr-FR" sz="3600" b="1" dirty="0" err="1">
                <a:latin typeface="Times New Roman" panose="02020603050405020304" pitchFamily="18" charset="0"/>
                <a:ea typeface="Times New Roman" panose="02020603050405020304" pitchFamily="18" charset="0"/>
                <a:cs typeface="Times New Roman" panose="02020603050405020304" pitchFamily="18" charset="0"/>
              </a:rPr>
              <a:t>Power-Point</a:t>
            </a: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Espace réservé du numéro de diapositive 5">
            <a:extLst>
              <a:ext uri="{FF2B5EF4-FFF2-40B4-BE49-F238E27FC236}">
                <a16:creationId xmlns:a16="http://schemas.microsoft.com/office/drawing/2014/main" id="{78717565-644E-4BDC-A824-D95A4293A4CF}"/>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17</a:t>
            </a:fld>
            <a:endParaRPr lang="fr-FR" sz="1800" b="1" dirty="0">
              <a:solidFill>
                <a:schemeClr val="tx1"/>
              </a:solidFill>
            </a:endParaRPr>
          </a:p>
        </p:txBody>
      </p:sp>
    </p:spTree>
    <p:extLst>
      <p:ext uri="{BB962C8B-B14F-4D97-AF65-F5344CB8AC3E}">
        <p14:creationId xmlns:p14="http://schemas.microsoft.com/office/powerpoint/2010/main" val="3426534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0" y="0"/>
            <a:ext cx="12192000" cy="6858000"/>
          </a:xfrm>
          <a:prstGeom prst="rect">
            <a:avLst/>
          </a:prstGeom>
        </p:spPr>
      </p:pic>
      <p:sp>
        <p:nvSpPr>
          <p:cNvPr id="2" name="Rectangle 1">
            <a:extLst>
              <a:ext uri="{FF2B5EF4-FFF2-40B4-BE49-F238E27FC236}">
                <a16:creationId xmlns:a16="http://schemas.microsoft.com/office/drawing/2014/main" id="{1733CA8B-1A52-4121-975B-FC8413DC5D1F}"/>
              </a:ext>
            </a:extLst>
          </p:cNvPr>
          <p:cNvSpPr/>
          <p:nvPr/>
        </p:nvSpPr>
        <p:spPr>
          <a:xfrm>
            <a:off x="698242" y="2403705"/>
            <a:ext cx="3733674" cy="3447098"/>
          </a:xfrm>
          <a:prstGeom prst="rect">
            <a:avLst/>
          </a:prstGeom>
        </p:spPr>
        <p:txBody>
          <a:bodyPr wrap="square">
            <a:spAutoFit/>
          </a:bodyPr>
          <a:lstStyle/>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L’onglet insertion permet d’insérer tout un tas d’objets dans votre diapositive en cliquant dans le ruban et dans l’icone correspondant à l’objet à insérer :</a:t>
            </a:r>
          </a:p>
          <a:p>
            <a:pPr marL="269875" indent="-269875"/>
            <a:r>
              <a:rPr lang="fr-FR" sz="1400" dirty="0">
                <a:solidFill>
                  <a:srgbClr val="1E1E1E"/>
                </a:solidFill>
                <a:latin typeface="Arial" panose="020B0604020202020204" pitchFamily="34" charset="0"/>
                <a:cs typeface="Arial" panose="020B0604020202020204" pitchFamily="34" charset="0"/>
              </a:rPr>
              <a:t>-     Une zone de texte,</a:t>
            </a:r>
          </a:p>
          <a:p>
            <a:pPr marL="285750" indent="-285750">
              <a:buFontTx/>
              <a:buChar char="-"/>
            </a:pPr>
            <a:r>
              <a:rPr lang="fr-FR" sz="1400" dirty="0">
                <a:solidFill>
                  <a:srgbClr val="1E1E1E"/>
                </a:solidFill>
                <a:latin typeface="Arial" panose="020B0604020202020204" pitchFamily="34" charset="0"/>
                <a:cs typeface="Arial" panose="020B0604020202020204" pitchFamily="34" charset="0"/>
              </a:rPr>
              <a:t>Une image de votre bibliothèque,</a:t>
            </a:r>
          </a:p>
          <a:p>
            <a:pPr marL="285750" indent="-285750">
              <a:buFontTx/>
              <a:buChar char="-"/>
            </a:pPr>
            <a:r>
              <a:rPr lang="fr-FR" sz="1400" dirty="0">
                <a:solidFill>
                  <a:srgbClr val="1E1E1E"/>
                </a:solidFill>
                <a:latin typeface="Arial" panose="020B0604020202020204" pitchFamily="34" charset="0"/>
                <a:cs typeface="Arial" panose="020B0604020202020204" pitchFamily="34" charset="0"/>
              </a:rPr>
              <a:t>Une image en ligne,</a:t>
            </a:r>
          </a:p>
          <a:p>
            <a:pPr marL="285750" indent="-285750">
              <a:buFontTx/>
              <a:buChar char="-"/>
            </a:pPr>
            <a:r>
              <a:rPr lang="fr-FR" sz="1400" dirty="0">
                <a:solidFill>
                  <a:srgbClr val="1E1E1E"/>
                </a:solidFill>
                <a:latin typeface="Arial" panose="020B0604020202020204" pitchFamily="34" charset="0"/>
                <a:cs typeface="Arial" panose="020B0604020202020204" pitchFamily="34" charset="0"/>
              </a:rPr>
              <a:t>Un tableau,</a:t>
            </a:r>
          </a:p>
          <a:p>
            <a:pPr marL="285750" indent="-285750">
              <a:buFontTx/>
              <a:buChar char="-"/>
            </a:pPr>
            <a:r>
              <a:rPr lang="fr-FR" sz="1400" dirty="0">
                <a:solidFill>
                  <a:srgbClr val="1E1E1E"/>
                </a:solidFill>
                <a:latin typeface="Arial" panose="020B0604020202020204" pitchFamily="34" charset="0"/>
                <a:cs typeface="Arial" panose="020B0604020202020204" pitchFamily="34" charset="0"/>
              </a:rPr>
              <a:t>Un album photo, </a:t>
            </a:r>
          </a:p>
          <a:p>
            <a:pPr marL="285750" indent="-285750">
              <a:buFontTx/>
              <a:buChar char="-"/>
            </a:pPr>
            <a:r>
              <a:rPr lang="fr-FR" sz="1400" dirty="0">
                <a:solidFill>
                  <a:srgbClr val="1E1E1E"/>
                </a:solidFill>
                <a:latin typeface="Arial" panose="020B0604020202020204" pitchFamily="34" charset="0"/>
                <a:cs typeface="Arial" panose="020B0604020202020204" pitchFamily="34" charset="0"/>
              </a:rPr>
              <a:t>Des formes,</a:t>
            </a:r>
          </a:p>
          <a:p>
            <a:pPr marL="285750" indent="-285750">
              <a:buFontTx/>
              <a:buChar char="-"/>
            </a:pPr>
            <a:r>
              <a:rPr lang="fr-FR" sz="1400" dirty="0">
                <a:solidFill>
                  <a:srgbClr val="1E1E1E"/>
                </a:solidFill>
                <a:latin typeface="Arial" panose="020B0604020202020204" pitchFamily="34" charset="0"/>
                <a:cs typeface="Arial" panose="020B0604020202020204" pitchFamily="34" charset="0"/>
              </a:rPr>
              <a:t>Des icones,</a:t>
            </a:r>
          </a:p>
          <a:p>
            <a:pPr marL="285750" indent="-285750">
              <a:buFontTx/>
              <a:buChar char="-"/>
            </a:pPr>
            <a:r>
              <a:rPr lang="fr-FR" sz="1400" dirty="0">
                <a:solidFill>
                  <a:srgbClr val="1E1E1E"/>
                </a:solidFill>
                <a:latin typeface="Arial" panose="020B0604020202020204" pitchFamily="34" charset="0"/>
                <a:cs typeface="Arial" panose="020B0604020202020204" pitchFamily="34" charset="0"/>
              </a:rPr>
              <a:t>Des modèles,</a:t>
            </a:r>
          </a:p>
          <a:p>
            <a:pPr marL="285750" indent="-285750">
              <a:buFontTx/>
              <a:buChar char="-"/>
            </a:pPr>
            <a:r>
              <a:rPr lang="fr-FR" sz="1400" dirty="0">
                <a:solidFill>
                  <a:srgbClr val="1E1E1E"/>
                </a:solidFill>
                <a:latin typeface="Arial" panose="020B0604020202020204" pitchFamily="34" charset="0"/>
                <a:cs typeface="Arial" panose="020B0604020202020204" pitchFamily="34" charset="0"/>
              </a:rPr>
              <a:t>Des graphiques,</a:t>
            </a:r>
          </a:p>
          <a:p>
            <a:pPr marL="285750" indent="-285750">
              <a:buFontTx/>
              <a:buChar char="-"/>
            </a:pPr>
            <a:r>
              <a:rPr lang="fr-FR" sz="1400" dirty="0">
                <a:solidFill>
                  <a:srgbClr val="1E1E1E"/>
                </a:solidFill>
                <a:latin typeface="Arial" panose="020B0604020202020204" pitchFamily="34" charset="0"/>
                <a:cs typeface="Arial" panose="020B0604020202020204" pitchFamily="34" charset="0"/>
              </a:rPr>
              <a:t>Du texte,</a:t>
            </a:r>
          </a:p>
          <a:p>
            <a:pPr marL="285750" indent="-285750">
              <a:buFontTx/>
              <a:buChar char="-"/>
            </a:pPr>
            <a:r>
              <a:rPr lang="fr-FR" sz="1400" dirty="0">
                <a:solidFill>
                  <a:srgbClr val="1E1E1E"/>
                </a:solidFill>
                <a:latin typeface="Arial" panose="020B0604020202020204" pitchFamily="34" charset="0"/>
                <a:cs typeface="Arial" panose="020B0604020202020204" pitchFamily="34" charset="0"/>
              </a:rPr>
              <a:t>Un vidéo….</a:t>
            </a:r>
          </a:p>
          <a:p>
            <a:pPr marL="342900" indent="-342900">
              <a:buFont typeface="+mj-lt"/>
              <a:buAutoNum type="arabicPeriod"/>
            </a:pPr>
            <a:endParaRPr lang="fr-FR" sz="800" dirty="0">
              <a:solidFill>
                <a:srgbClr val="1E1E1E"/>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FB61C408-2212-4A42-817A-265C94F38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3" name="Rectangle 2">
            <a:extLst>
              <a:ext uri="{FF2B5EF4-FFF2-40B4-BE49-F238E27FC236}">
                <a16:creationId xmlns:a16="http://schemas.microsoft.com/office/drawing/2014/main" id="{0BAB5B94-7239-446D-81C6-761C47BFFA7D}"/>
              </a:ext>
            </a:extLst>
          </p:cNvPr>
          <p:cNvSpPr/>
          <p:nvPr/>
        </p:nvSpPr>
        <p:spPr>
          <a:xfrm>
            <a:off x="698242" y="1784135"/>
            <a:ext cx="3954910" cy="461665"/>
          </a:xfrm>
          <a:prstGeom prst="rect">
            <a:avLst/>
          </a:prstGeom>
        </p:spPr>
        <p:txBody>
          <a:bodyPr wrap="square">
            <a:spAutoFit/>
          </a:bodyPr>
          <a:lstStyle/>
          <a:p>
            <a:r>
              <a:rPr lang="fr-FR" sz="2400" b="1" dirty="0">
                <a:solidFill>
                  <a:srgbClr val="1E1E1E"/>
                </a:solidFill>
                <a:latin typeface="Arial" panose="020B0604020202020204" pitchFamily="34" charset="0"/>
                <a:cs typeface="Arial" panose="020B0604020202020204" pitchFamily="34" charset="0"/>
              </a:rPr>
              <a:t>Onglet insertion</a:t>
            </a:r>
          </a:p>
        </p:txBody>
      </p:sp>
      <p:pic>
        <p:nvPicPr>
          <p:cNvPr id="18" name="Image 17">
            <a:extLst>
              <a:ext uri="{FF2B5EF4-FFF2-40B4-BE49-F238E27FC236}">
                <a16:creationId xmlns:a16="http://schemas.microsoft.com/office/drawing/2014/main" id="{9A56375A-FD2C-4C82-B4AA-CE486C8E7760}"/>
              </a:ext>
            </a:extLst>
          </p:cNvPr>
          <p:cNvPicPr>
            <a:picLocks noChangeAspect="1"/>
          </p:cNvPicPr>
          <p:nvPr/>
        </p:nvPicPr>
        <p:blipFill rotWithShape="1">
          <a:blip r:embed="rId5"/>
          <a:srcRect r="22872" b="5147"/>
          <a:stretch/>
        </p:blipFill>
        <p:spPr>
          <a:xfrm>
            <a:off x="4624883" y="1494453"/>
            <a:ext cx="7030050" cy="4863138"/>
          </a:xfrm>
          <a:prstGeom prst="rect">
            <a:avLst/>
          </a:prstGeom>
        </p:spPr>
      </p:pic>
      <p:cxnSp>
        <p:nvCxnSpPr>
          <p:cNvPr id="13" name="Connecteur droit avec flèche 12">
            <a:extLst>
              <a:ext uri="{FF2B5EF4-FFF2-40B4-BE49-F238E27FC236}">
                <a16:creationId xmlns:a16="http://schemas.microsoft.com/office/drawing/2014/main" id="{38548648-D4BD-4CBC-A384-9607E20119EC}"/>
              </a:ext>
            </a:extLst>
          </p:cNvPr>
          <p:cNvCxnSpPr>
            <a:cxnSpLocks/>
          </p:cNvCxnSpPr>
          <p:nvPr/>
        </p:nvCxnSpPr>
        <p:spPr>
          <a:xfrm flipH="1" flipV="1">
            <a:off x="5564220" y="2084996"/>
            <a:ext cx="1133026" cy="140213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53644823-ABD3-4D9D-87EE-DE67B3B689DE}"/>
              </a:ext>
            </a:extLst>
          </p:cNvPr>
          <p:cNvSpPr txBox="1"/>
          <p:nvPr/>
        </p:nvSpPr>
        <p:spPr>
          <a:xfrm>
            <a:off x="6247335" y="3487133"/>
            <a:ext cx="2063545" cy="923330"/>
          </a:xfrm>
          <a:prstGeom prst="rect">
            <a:avLst/>
          </a:prstGeom>
          <a:solidFill>
            <a:srgbClr val="FFFF00"/>
          </a:solidFill>
        </p:spPr>
        <p:txBody>
          <a:bodyPr wrap="square" rtlCol="0">
            <a:spAutoFit/>
          </a:bodyPr>
          <a:lstStyle/>
          <a:p>
            <a:r>
              <a:rPr lang="fr-FR" dirty="0"/>
              <a:t>1) Cliquez et choisissez ce que vous voulez insérer</a:t>
            </a:r>
          </a:p>
        </p:txBody>
      </p:sp>
      <p:sp>
        <p:nvSpPr>
          <p:cNvPr id="25" name="Rectangle 24">
            <a:extLst>
              <a:ext uri="{FF2B5EF4-FFF2-40B4-BE49-F238E27FC236}">
                <a16:creationId xmlns:a16="http://schemas.microsoft.com/office/drawing/2014/main" id="{E0D17855-DE72-4055-91D5-AD3C39F90A8C}"/>
              </a:ext>
            </a:extLst>
          </p:cNvPr>
          <p:cNvSpPr/>
          <p:nvPr/>
        </p:nvSpPr>
        <p:spPr>
          <a:xfrm>
            <a:off x="0" y="419284"/>
            <a:ext cx="10713307" cy="655885"/>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Présentation de </a:t>
            </a:r>
            <a:r>
              <a:rPr lang="fr-FR" sz="3600" b="1" dirty="0" err="1">
                <a:latin typeface="Times New Roman" panose="02020603050405020304" pitchFamily="18" charset="0"/>
                <a:ea typeface="Times New Roman" panose="02020603050405020304" pitchFamily="18" charset="0"/>
                <a:cs typeface="Times New Roman" panose="02020603050405020304" pitchFamily="18" charset="0"/>
              </a:rPr>
              <a:t>Power-Point</a:t>
            </a: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Espace réservé du numéro de diapositive 5">
            <a:extLst>
              <a:ext uri="{FF2B5EF4-FFF2-40B4-BE49-F238E27FC236}">
                <a16:creationId xmlns:a16="http://schemas.microsoft.com/office/drawing/2014/main" id="{D0AE205F-76AF-486B-B590-973F248FB795}"/>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18</a:t>
            </a:fld>
            <a:endParaRPr lang="fr-FR" sz="1800" b="1" dirty="0">
              <a:solidFill>
                <a:schemeClr val="tx1"/>
              </a:solidFill>
            </a:endParaRPr>
          </a:p>
        </p:txBody>
      </p:sp>
    </p:spTree>
    <p:extLst>
      <p:ext uri="{BB962C8B-B14F-4D97-AF65-F5344CB8AC3E}">
        <p14:creationId xmlns:p14="http://schemas.microsoft.com/office/powerpoint/2010/main" val="711666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733CA8B-1A52-4121-975B-FC8413DC5D1F}"/>
              </a:ext>
            </a:extLst>
          </p:cNvPr>
          <p:cNvSpPr/>
          <p:nvPr/>
        </p:nvSpPr>
        <p:spPr>
          <a:xfrm>
            <a:off x="698242" y="2403705"/>
            <a:ext cx="3748216" cy="4247317"/>
          </a:xfrm>
          <a:prstGeom prst="rect">
            <a:avLst/>
          </a:prstGeom>
        </p:spPr>
        <p:txBody>
          <a:bodyPr wrap="square">
            <a:spAutoFit/>
          </a:bodyPr>
          <a:lstStyle/>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Cliquez sur l’onglet « Insertion »</a:t>
            </a:r>
          </a:p>
          <a:p>
            <a:pPr marL="342900" indent="-342900">
              <a:buFont typeface="+mj-lt"/>
              <a:buAutoNum type="arabicPeriod"/>
            </a:pPr>
            <a:endParaRPr lang="fr-FR" sz="8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Dans le ruban, cliquez sur « Zone de texte »</a:t>
            </a:r>
          </a:p>
          <a:p>
            <a:pPr>
              <a:buFont typeface="+mj-lt"/>
              <a:buAutoNum type="arabicPeriod"/>
            </a:pPr>
            <a:endParaRPr lang="fr-FR" sz="8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.Cliquez dans votre diapositive pour ajouter votre zone de texte</a:t>
            </a:r>
          </a:p>
          <a:p>
            <a:pPr>
              <a:buFont typeface="+mj-lt"/>
              <a:buAutoNum type="arabicPeriod"/>
            </a:pPr>
            <a:endParaRPr lang="fr-FR" sz="8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Tapez votre texte</a:t>
            </a:r>
          </a:p>
          <a:p>
            <a:pPr marL="342900" indent="-342900">
              <a:buFont typeface="+mj-lt"/>
              <a:buAutoNum type="arabicPeriod"/>
            </a:pPr>
            <a:endParaRPr lang="fr-FR" sz="8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Mettez votre texte en forme, en sélectionnant le texte, puis en sélectionnant une ou plusieurs options dans la section </a:t>
            </a:r>
            <a:r>
              <a:rPr lang="fr-FR" sz="1400" b="1" dirty="0">
                <a:solidFill>
                  <a:srgbClr val="1E1E1E"/>
                </a:solidFill>
                <a:latin typeface="Arial" panose="020B0604020202020204" pitchFamily="34" charset="0"/>
                <a:cs typeface="Arial" panose="020B0604020202020204" pitchFamily="34" charset="0"/>
              </a:rPr>
              <a:t>Police </a:t>
            </a:r>
            <a:r>
              <a:rPr lang="fr-FR" sz="1400" dirty="0">
                <a:solidFill>
                  <a:srgbClr val="1E1E1E"/>
                </a:solidFill>
                <a:latin typeface="Arial" panose="020B0604020202020204" pitchFamily="34" charset="0"/>
                <a:cs typeface="Arial" panose="020B0604020202020204" pitchFamily="34" charset="0"/>
              </a:rPr>
              <a:t>de l’onglet </a:t>
            </a:r>
            <a:r>
              <a:rPr lang="fr-FR" sz="1400" b="1" dirty="0">
                <a:solidFill>
                  <a:srgbClr val="1E1E1E"/>
                </a:solidFill>
                <a:latin typeface="Arial" panose="020B0604020202020204" pitchFamily="34" charset="0"/>
                <a:cs typeface="Arial" panose="020B0604020202020204" pitchFamily="34" charset="0"/>
              </a:rPr>
              <a:t>Accueil</a:t>
            </a:r>
            <a:r>
              <a:rPr lang="fr-FR" sz="1400" dirty="0">
                <a:solidFill>
                  <a:srgbClr val="1E1E1E"/>
                </a:solidFill>
                <a:latin typeface="Arial" panose="020B0604020202020204" pitchFamily="34" charset="0"/>
                <a:cs typeface="Arial" panose="020B0604020202020204" pitchFamily="34" charset="0"/>
              </a:rPr>
              <a:t> , telles que </a:t>
            </a:r>
            <a:r>
              <a:rPr lang="fr-FR" sz="1400" b="1" dirty="0">
                <a:solidFill>
                  <a:srgbClr val="1E1E1E"/>
                </a:solidFill>
                <a:latin typeface="Arial" panose="020B0604020202020204" pitchFamily="34" charset="0"/>
                <a:cs typeface="Arial" panose="020B0604020202020204" pitchFamily="34" charset="0"/>
              </a:rPr>
              <a:t>Police</a:t>
            </a:r>
            <a:r>
              <a:rPr lang="fr-FR" sz="1400" dirty="0">
                <a:solidFill>
                  <a:srgbClr val="1E1E1E"/>
                </a:solidFill>
                <a:latin typeface="Arial" panose="020B0604020202020204" pitchFamily="34" charset="0"/>
                <a:cs typeface="Arial" panose="020B0604020202020204" pitchFamily="34" charset="0"/>
              </a:rPr>
              <a:t>, </a:t>
            </a:r>
            <a:r>
              <a:rPr lang="fr-FR" sz="1400" b="1" dirty="0">
                <a:solidFill>
                  <a:srgbClr val="1E1E1E"/>
                </a:solidFill>
                <a:latin typeface="Arial" panose="020B0604020202020204" pitchFamily="34" charset="0"/>
                <a:cs typeface="Arial" panose="020B0604020202020204" pitchFamily="34" charset="0"/>
              </a:rPr>
              <a:t>Augmenter la taille de police</a:t>
            </a:r>
            <a:r>
              <a:rPr lang="fr-FR" sz="1400" dirty="0">
                <a:solidFill>
                  <a:srgbClr val="1E1E1E"/>
                </a:solidFill>
                <a:latin typeface="Arial" panose="020B0604020202020204" pitchFamily="34" charset="0"/>
                <a:cs typeface="Arial" panose="020B0604020202020204" pitchFamily="34" charset="0"/>
              </a:rPr>
              <a:t>, </a:t>
            </a:r>
            <a:r>
              <a:rPr lang="fr-FR" sz="1400" b="1" dirty="0">
                <a:solidFill>
                  <a:srgbClr val="1E1E1E"/>
                </a:solidFill>
                <a:latin typeface="Arial" panose="020B0604020202020204" pitchFamily="34" charset="0"/>
                <a:cs typeface="Arial" panose="020B0604020202020204" pitchFamily="34" charset="0"/>
              </a:rPr>
              <a:t>Diminuer la taille de police</a:t>
            </a:r>
            <a:r>
              <a:rPr lang="fr-FR" sz="1400" dirty="0">
                <a:solidFill>
                  <a:srgbClr val="1E1E1E"/>
                </a:solidFill>
                <a:latin typeface="Arial" panose="020B0604020202020204" pitchFamily="34" charset="0"/>
                <a:cs typeface="Arial" panose="020B0604020202020204" pitchFamily="34" charset="0"/>
              </a:rPr>
              <a:t>, </a:t>
            </a:r>
            <a:r>
              <a:rPr lang="fr-FR" sz="1400" b="1" dirty="0">
                <a:solidFill>
                  <a:srgbClr val="1E1E1E"/>
                </a:solidFill>
                <a:latin typeface="Arial" panose="020B0604020202020204" pitchFamily="34" charset="0"/>
                <a:cs typeface="Arial" panose="020B0604020202020204" pitchFamily="34" charset="0"/>
              </a:rPr>
              <a:t>Gras</a:t>
            </a:r>
            <a:r>
              <a:rPr lang="fr-FR" sz="1400" dirty="0">
                <a:solidFill>
                  <a:srgbClr val="1E1E1E"/>
                </a:solidFill>
                <a:latin typeface="Arial" panose="020B0604020202020204" pitchFamily="34" charset="0"/>
                <a:cs typeface="Arial" panose="020B0604020202020204" pitchFamily="34" charset="0"/>
              </a:rPr>
              <a:t>, </a:t>
            </a:r>
            <a:r>
              <a:rPr lang="fr-FR" sz="1400" b="1" dirty="0">
                <a:solidFill>
                  <a:srgbClr val="1E1E1E"/>
                </a:solidFill>
                <a:latin typeface="Arial" panose="020B0604020202020204" pitchFamily="34" charset="0"/>
                <a:cs typeface="Arial" panose="020B0604020202020204" pitchFamily="34" charset="0"/>
              </a:rPr>
              <a:t>Italique</a:t>
            </a:r>
            <a:r>
              <a:rPr lang="fr-FR" sz="1400" dirty="0">
                <a:solidFill>
                  <a:srgbClr val="1E1E1E"/>
                </a:solidFill>
                <a:latin typeface="Arial" panose="020B0604020202020204" pitchFamily="34" charset="0"/>
                <a:cs typeface="Arial" panose="020B0604020202020204" pitchFamily="34" charset="0"/>
              </a:rPr>
              <a:t>, </a:t>
            </a:r>
            <a:r>
              <a:rPr lang="fr-FR" sz="1400" b="1" dirty="0">
                <a:solidFill>
                  <a:srgbClr val="1E1E1E"/>
                </a:solidFill>
                <a:latin typeface="Arial" panose="020B0604020202020204" pitchFamily="34" charset="0"/>
                <a:cs typeface="Arial" panose="020B0604020202020204" pitchFamily="34" charset="0"/>
              </a:rPr>
              <a:t>Soulignement</a:t>
            </a:r>
            <a:r>
              <a:rPr lang="fr-FR" sz="1400" dirty="0">
                <a:solidFill>
                  <a:srgbClr val="1E1E1E"/>
                </a:solidFill>
                <a:latin typeface="Arial" panose="020B0604020202020204" pitchFamily="34" charset="0"/>
                <a:cs typeface="Arial" panose="020B0604020202020204" pitchFamily="34" charset="0"/>
              </a:rPr>
              <a:t>, </a:t>
            </a:r>
            <a:r>
              <a:rPr lang="fr-FR" sz="1400" dirty="0" err="1">
                <a:solidFill>
                  <a:srgbClr val="1E1E1E"/>
                </a:solidFill>
                <a:latin typeface="Arial" panose="020B0604020202020204" pitchFamily="34" charset="0"/>
                <a:cs typeface="Arial" panose="020B0604020202020204" pitchFamily="34" charset="0"/>
              </a:rPr>
              <a:t>etc</a:t>
            </a:r>
            <a:endParaRPr lang="fr-FR" sz="1400" dirty="0">
              <a:solidFill>
                <a:srgbClr val="1E1E1E"/>
              </a:solidFill>
              <a:latin typeface="Arial" panose="020B0604020202020204" pitchFamily="34" charset="0"/>
              <a:cs typeface="Arial" panose="020B0604020202020204" pitchFamily="34" charset="0"/>
            </a:endParaRPr>
          </a:p>
          <a:p>
            <a:pPr marL="342900" indent="-342900">
              <a:buFont typeface="+mj-lt"/>
              <a:buAutoNum type="arabicPeriod"/>
            </a:pPr>
            <a:endParaRPr lang="fr-FR" sz="8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.Pour créer des listes à puces ou numérotées, sélectionnez le texte, puis l’option Puces ou Numérotation.</a:t>
            </a:r>
          </a:p>
        </p:txBody>
      </p:sp>
      <p:pic>
        <p:nvPicPr>
          <p:cNvPr id="6" name="Image 5">
            <a:extLst>
              <a:ext uri="{FF2B5EF4-FFF2-40B4-BE49-F238E27FC236}">
                <a16:creationId xmlns:a16="http://schemas.microsoft.com/office/drawing/2014/main" id="{FB61C408-2212-4A42-817A-265C94F38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3" name="Rectangle 2">
            <a:extLst>
              <a:ext uri="{FF2B5EF4-FFF2-40B4-BE49-F238E27FC236}">
                <a16:creationId xmlns:a16="http://schemas.microsoft.com/office/drawing/2014/main" id="{0BAB5B94-7239-446D-81C6-761C47BFFA7D}"/>
              </a:ext>
            </a:extLst>
          </p:cNvPr>
          <p:cNvSpPr/>
          <p:nvPr/>
        </p:nvSpPr>
        <p:spPr>
          <a:xfrm>
            <a:off x="698242" y="1784135"/>
            <a:ext cx="3954910" cy="461665"/>
          </a:xfrm>
          <a:prstGeom prst="rect">
            <a:avLst/>
          </a:prstGeom>
        </p:spPr>
        <p:txBody>
          <a:bodyPr wrap="square">
            <a:spAutoFit/>
          </a:bodyPr>
          <a:lstStyle/>
          <a:p>
            <a:r>
              <a:rPr lang="fr-FR" sz="2400" b="1" dirty="0">
                <a:solidFill>
                  <a:srgbClr val="1E1E1E"/>
                </a:solidFill>
                <a:latin typeface="Arial" panose="020B0604020202020204" pitchFamily="34" charset="0"/>
                <a:cs typeface="Arial" panose="020B0604020202020204" pitchFamily="34" charset="0"/>
              </a:rPr>
              <a:t>Ajouter une zone texte</a:t>
            </a:r>
          </a:p>
        </p:txBody>
      </p:sp>
      <p:pic>
        <p:nvPicPr>
          <p:cNvPr id="18" name="Image 17">
            <a:extLst>
              <a:ext uri="{FF2B5EF4-FFF2-40B4-BE49-F238E27FC236}">
                <a16:creationId xmlns:a16="http://schemas.microsoft.com/office/drawing/2014/main" id="{9A56375A-FD2C-4C82-B4AA-CE486C8E7760}"/>
              </a:ext>
            </a:extLst>
          </p:cNvPr>
          <p:cNvPicPr>
            <a:picLocks noChangeAspect="1"/>
          </p:cNvPicPr>
          <p:nvPr/>
        </p:nvPicPr>
        <p:blipFill rotWithShape="1">
          <a:blip r:embed="rId5"/>
          <a:srcRect r="22872" b="5147"/>
          <a:stretch/>
        </p:blipFill>
        <p:spPr>
          <a:xfrm>
            <a:off x="4659857" y="1526043"/>
            <a:ext cx="7030050" cy="4863138"/>
          </a:xfrm>
          <a:prstGeom prst="rect">
            <a:avLst/>
          </a:prstGeom>
        </p:spPr>
      </p:pic>
      <p:cxnSp>
        <p:nvCxnSpPr>
          <p:cNvPr id="13" name="Connecteur droit avec flèche 12">
            <a:extLst>
              <a:ext uri="{FF2B5EF4-FFF2-40B4-BE49-F238E27FC236}">
                <a16:creationId xmlns:a16="http://schemas.microsoft.com/office/drawing/2014/main" id="{38548648-D4BD-4CBC-A384-9607E20119EC}"/>
              </a:ext>
            </a:extLst>
          </p:cNvPr>
          <p:cNvCxnSpPr>
            <a:cxnSpLocks/>
          </p:cNvCxnSpPr>
          <p:nvPr/>
        </p:nvCxnSpPr>
        <p:spPr>
          <a:xfrm flipH="1" flipV="1">
            <a:off x="5564220" y="2084996"/>
            <a:ext cx="1133026" cy="140213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4D7CA8D0-9333-4C5A-833F-2DBC70B67380}"/>
              </a:ext>
            </a:extLst>
          </p:cNvPr>
          <p:cNvCxnSpPr>
            <a:cxnSpLocks/>
          </p:cNvCxnSpPr>
          <p:nvPr/>
        </p:nvCxnSpPr>
        <p:spPr>
          <a:xfrm flipV="1">
            <a:off x="7829550" y="2403705"/>
            <a:ext cx="2628900" cy="163107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53644823-ABD3-4D9D-87EE-DE67B3B689DE}"/>
              </a:ext>
            </a:extLst>
          </p:cNvPr>
          <p:cNvSpPr txBox="1"/>
          <p:nvPr/>
        </p:nvSpPr>
        <p:spPr>
          <a:xfrm>
            <a:off x="6247335" y="3487133"/>
            <a:ext cx="1223679" cy="369332"/>
          </a:xfrm>
          <a:prstGeom prst="rect">
            <a:avLst/>
          </a:prstGeom>
          <a:solidFill>
            <a:srgbClr val="FFFF00"/>
          </a:solidFill>
        </p:spPr>
        <p:txBody>
          <a:bodyPr wrap="square" rtlCol="0">
            <a:spAutoFit/>
          </a:bodyPr>
          <a:lstStyle/>
          <a:p>
            <a:r>
              <a:rPr lang="fr-FR" dirty="0"/>
              <a:t>1) Cliquez</a:t>
            </a:r>
          </a:p>
        </p:txBody>
      </p:sp>
      <p:sp>
        <p:nvSpPr>
          <p:cNvPr id="16" name="ZoneTexte 15">
            <a:extLst>
              <a:ext uri="{FF2B5EF4-FFF2-40B4-BE49-F238E27FC236}">
                <a16:creationId xmlns:a16="http://schemas.microsoft.com/office/drawing/2014/main" id="{3760566C-CA9B-450B-A76E-24863EC1340F}"/>
              </a:ext>
            </a:extLst>
          </p:cNvPr>
          <p:cNvSpPr txBox="1"/>
          <p:nvPr/>
        </p:nvSpPr>
        <p:spPr>
          <a:xfrm>
            <a:off x="7137913" y="4034780"/>
            <a:ext cx="1135949" cy="369332"/>
          </a:xfrm>
          <a:prstGeom prst="rect">
            <a:avLst/>
          </a:prstGeom>
          <a:solidFill>
            <a:srgbClr val="FFFF00"/>
          </a:solidFill>
        </p:spPr>
        <p:txBody>
          <a:bodyPr wrap="square" rtlCol="0">
            <a:spAutoFit/>
          </a:bodyPr>
          <a:lstStyle/>
          <a:p>
            <a:r>
              <a:rPr lang="fr-FR" dirty="0"/>
              <a:t>2) Cliquez</a:t>
            </a:r>
          </a:p>
        </p:txBody>
      </p:sp>
      <p:cxnSp>
        <p:nvCxnSpPr>
          <p:cNvPr id="22" name="Connecteur droit avec flèche 21">
            <a:extLst>
              <a:ext uri="{FF2B5EF4-FFF2-40B4-BE49-F238E27FC236}">
                <a16:creationId xmlns:a16="http://schemas.microsoft.com/office/drawing/2014/main" id="{4B25AB0D-3630-4351-9B0F-6BEBF30352E4}"/>
              </a:ext>
            </a:extLst>
          </p:cNvPr>
          <p:cNvCxnSpPr>
            <a:cxnSpLocks/>
          </p:cNvCxnSpPr>
          <p:nvPr/>
        </p:nvCxnSpPr>
        <p:spPr>
          <a:xfrm flipV="1">
            <a:off x="7568075" y="3370867"/>
            <a:ext cx="2052175" cy="171876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B10ECBE8-9875-476A-A924-8C7B87AED7A0}"/>
              </a:ext>
            </a:extLst>
          </p:cNvPr>
          <p:cNvSpPr txBox="1"/>
          <p:nvPr/>
        </p:nvSpPr>
        <p:spPr>
          <a:xfrm>
            <a:off x="6876437" y="5089633"/>
            <a:ext cx="2429487" cy="369332"/>
          </a:xfrm>
          <a:prstGeom prst="rect">
            <a:avLst/>
          </a:prstGeom>
          <a:solidFill>
            <a:srgbClr val="FFFF00"/>
          </a:solidFill>
        </p:spPr>
        <p:txBody>
          <a:bodyPr wrap="square" rtlCol="0">
            <a:spAutoFit/>
          </a:bodyPr>
          <a:lstStyle/>
          <a:p>
            <a:r>
              <a:rPr lang="fr-FR" dirty="0"/>
              <a:t>3-4) Tapez votre texte</a:t>
            </a:r>
          </a:p>
        </p:txBody>
      </p:sp>
      <p:sp>
        <p:nvSpPr>
          <p:cNvPr id="25" name="Rectangle 24">
            <a:extLst>
              <a:ext uri="{FF2B5EF4-FFF2-40B4-BE49-F238E27FC236}">
                <a16:creationId xmlns:a16="http://schemas.microsoft.com/office/drawing/2014/main" id="{E0D17855-DE72-4055-91D5-AD3C39F90A8C}"/>
              </a:ext>
            </a:extLst>
          </p:cNvPr>
          <p:cNvSpPr/>
          <p:nvPr/>
        </p:nvSpPr>
        <p:spPr>
          <a:xfrm>
            <a:off x="0" y="401339"/>
            <a:ext cx="10713307" cy="655885"/>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Présentation de </a:t>
            </a:r>
            <a:r>
              <a:rPr lang="fr-FR" sz="3600" b="1" dirty="0" err="1">
                <a:latin typeface="Times New Roman" panose="02020603050405020304" pitchFamily="18" charset="0"/>
                <a:ea typeface="Times New Roman" panose="02020603050405020304" pitchFamily="18" charset="0"/>
                <a:cs typeface="Times New Roman" panose="02020603050405020304" pitchFamily="18" charset="0"/>
              </a:rPr>
              <a:t>Power-Point</a:t>
            </a: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Espace réservé du numéro de diapositive 5">
            <a:extLst>
              <a:ext uri="{FF2B5EF4-FFF2-40B4-BE49-F238E27FC236}">
                <a16:creationId xmlns:a16="http://schemas.microsoft.com/office/drawing/2014/main" id="{0732CC12-C28C-4B9E-B52F-182EAF08CEFB}"/>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19</a:t>
            </a:fld>
            <a:endParaRPr lang="fr-FR" sz="1800" b="1" dirty="0">
              <a:solidFill>
                <a:schemeClr val="tx1"/>
              </a:solidFill>
            </a:endParaRPr>
          </a:p>
        </p:txBody>
      </p:sp>
    </p:spTree>
    <p:extLst>
      <p:ext uri="{BB962C8B-B14F-4D97-AF65-F5344CB8AC3E}">
        <p14:creationId xmlns:p14="http://schemas.microsoft.com/office/powerpoint/2010/main" val="2133617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47"/>
            <a:ext cx="12192000" cy="6858000"/>
          </a:xfrm>
          <a:prstGeom prst="rect">
            <a:avLst/>
          </a:prstGeom>
        </p:spPr>
      </p:pic>
      <p:pic>
        <p:nvPicPr>
          <p:cNvPr id="5" name="Image 4">
            <a:extLst>
              <a:ext uri="{FF2B5EF4-FFF2-40B4-BE49-F238E27FC236}">
                <a16:creationId xmlns:a16="http://schemas.microsoft.com/office/drawing/2014/main" id="{0880A473-F07C-401A-BD63-AE3D63F4E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11" name="Rectangle 10">
            <a:extLst>
              <a:ext uri="{FF2B5EF4-FFF2-40B4-BE49-F238E27FC236}">
                <a16:creationId xmlns:a16="http://schemas.microsoft.com/office/drawing/2014/main" id="{5929DF14-3587-4B7F-BF53-ED886B4DEFFF}"/>
              </a:ext>
            </a:extLst>
          </p:cNvPr>
          <p:cNvSpPr/>
          <p:nvPr/>
        </p:nvSpPr>
        <p:spPr>
          <a:xfrm>
            <a:off x="1183437" y="1304729"/>
            <a:ext cx="9711313" cy="5509200"/>
          </a:xfrm>
          <a:prstGeom prst="rect">
            <a:avLst/>
          </a:prstGeom>
        </p:spPr>
        <p:txBody>
          <a:bodyPr wrap="none">
            <a:spAutoFit/>
          </a:bodyPr>
          <a:lstStyle/>
          <a:p>
            <a:pPr marL="571500" indent="-571500">
              <a:buFont typeface="Arial" panose="020B0604020202020204" pitchFamily="34" charset="0"/>
              <a:buChar char="•"/>
            </a:pPr>
            <a:r>
              <a:rPr lang="fr-FR" sz="3200" dirty="0">
                <a:latin typeface="Arial" panose="020B0604020202020204" pitchFamily="34" charset="0"/>
                <a:ea typeface="Times New Roman" panose="02020603050405020304" pitchFamily="18" charset="0"/>
                <a:cs typeface="Arial" panose="020B0604020202020204" pitchFamily="34" charset="0"/>
              </a:rPr>
              <a:t>Introduction,</a:t>
            </a:r>
          </a:p>
          <a:p>
            <a:pPr marL="571500" indent="-571500">
              <a:buFont typeface="Arial" panose="020B0604020202020204" pitchFamily="34" charset="0"/>
              <a:buChar char="•"/>
            </a:pPr>
            <a:r>
              <a:rPr lang="fr-FR" sz="3200" dirty="0">
                <a:latin typeface="Arial" panose="020B0604020202020204" pitchFamily="34" charset="0"/>
                <a:ea typeface="Times New Roman" panose="02020603050405020304" pitchFamily="18" charset="0"/>
                <a:cs typeface="Arial" panose="020B0604020202020204" pitchFamily="34" charset="0"/>
              </a:rPr>
              <a:t>Conditions requises pour la création de supports</a:t>
            </a:r>
          </a:p>
          <a:p>
            <a:pPr marL="571500" indent="-571500">
              <a:buFont typeface="Arial" panose="020B0604020202020204" pitchFamily="34" charset="0"/>
              <a:buChar char="•"/>
            </a:pPr>
            <a:r>
              <a:rPr lang="fr-FR" sz="3200" dirty="0">
                <a:latin typeface="Arial" panose="020B0604020202020204" pitchFamily="34" charset="0"/>
                <a:ea typeface="Times New Roman" panose="02020603050405020304" pitchFamily="18" charset="0"/>
                <a:cs typeface="Arial" panose="020B0604020202020204" pitchFamily="34" charset="0"/>
              </a:rPr>
              <a:t>Etapes de la création d’un support publicitaire</a:t>
            </a:r>
          </a:p>
          <a:p>
            <a:pPr marL="571500" indent="-571500">
              <a:buFont typeface="Arial" panose="020B0604020202020204" pitchFamily="34" charset="0"/>
              <a:buChar char="•"/>
            </a:pPr>
            <a:r>
              <a:rPr lang="fr-FR" sz="3200" dirty="0">
                <a:latin typeface="Arial" panose="020B0604020202020204" pitchFamily="34" charset="0"/>
                <a:ea typeface="Times New Roman" panose="02020603050405020304" pitchFamily="18" charset="0"/>
                <a:cs typeface="Arial" panose="020B0604020202020204" pitchFamily="34" charset="0"/>
              </a:rPr>
              <a:t>Les logiciels pour créer des supports publicitaires</a:t>
            </a:r>
          </a:p>
          <a:p>
            <a:pPr marL="571500" indent="-571500">
              <a:buFont typeface="Arial" panose="020B0604020202020204" pitchFamily="34" charset="0"/>
              <a:buChar char="•"/>
            </a:pPr>
            <a:r>
              <a:rPr lang="fr-FR" sz="3200" dirty="0">
                <a:latin typeface="Arial" panose="020B0604020202020204" pitchFamily="34" charset="0"/>
                <a:ea typeface="Times New Roman" panose="02020603050405020304" pitchFamily="18" charset="0"/>
                <a:cs typeface="Arial" panose="020B0604020202020204" pitchFamily="34" charset="0"/>
              </a:rPr>
              <a:t>Les logiciels de création graphique</a:t>
            </a:r>
          </a:p>
          <a:p>
            <a:pPr marL="571500" indent="-571500">
              <a:buFont typeface="Arial" panose="020B0604020202020204" pitchFamily="34" charset="0"/>
              <a:buChar char="•"/>
            </a:pPr>
            <a:r>
              <a:rPr lang="fr-FR" sz="3200" dirty="0">
                <a:latin typeface="Arial" panose="020B0604020202020204" pitchFamily="34" charset="0"/>
                <a:ea typeface="Calibri" panose="020F0502020204030204" pitchFamily="34" charset="0"/>
                <a:cs typeface="Arial" panose="020B0604020202020204" pitchFamily="34" charset="0"/>
              </a:rPr>
              <a:t>Présentation de </a:t>
            </a:r>
            <a:r>
              <a:rPr lang="fr-FR" sz="3200" dirty="0" err="1">
                <a:latin typeface="Arial" panose="020B0604020202020204" pitchFamily="34" charset="0"/>
                <a:ea typeface="Calibri" panose="020F0502020204030204" pitchFamily="34" charset="0"/>
                <a:cs typeface="Arial" panose="020B0604020202020204" pitchFamily="34" charset="0"/>
              </a:rPr>
              <a:t>Power-Point</a:t>
            </a:r>
            <a:endParaRPr lang="fr-FR" sz="3200" dirty="0">
              <a:latin typeface="Arial" panose="020B0604020202020204" pitchFamily="34" charset="0"/>
              <a:ea typeface="Calibri" panose="020F0502020204030204" pitchFamily="34" charset="0"/>
              <a:cs typeface="Arial" panose="020B0604020202020204" pitchFamily="34" charset="0"/>
            </a:endParaRPr>
          </a:p>
          <a:p>
            <a:pPr marL="571500" indent="-571500">
              <a:buFont typeface="Arial" panose="020B0604020202020204" pitchFamily="34" charset="0"/>
              <a:buChar char="•"/>
            </a:pPr>
            <a:r>
              <a:rPr lang="fr-FR" sz="3200" dirty="0">
                <a:latin typeface="Arial" panose="020B0604020202020204" pitchFamily="34" charset="0"/>
                <a:ea typeface="Calibri" panose="020F0502020204030204" pitchFamily="34" charset="0"/>
                <a:cs typeface="Arial" panose="020B0604020202020204" pitchFamily="34" charset="0"/>
              </a:rPr>
              <a:t>Création d’un flyer 3 volets avec </a:t>
            </a:r>
            <a:r>
              <a:rPr lang="fr-FR" sz="3200" dirty="0" err="1">
                <a:latin typeface="Arial" panose="020B0604020202020204" pitchFamily="34" charset="0"/>
                <a:ea typeface="Calibri" panose="020F0502020204030204" pitchFamily="34" charset="0"/>
                <a:cs typeface="Arial" panose="020B0604020202020204" pitchFamily="34" charset="0"/>
              </a:rPr>
              <a:t>Power-Point</a:t>
            </a:r>
            <a:endParaRPr lang="fr-FR" sz="3200" dirty="0">
              <a:latin typeface="Arial" panose="020B0604020202020204" pitchFamily="34" charset="0"/>
              <a:ea typeface="Calibri" panose="020F0502020204030204" pitchFamily="34" charset="0"/>
              <a:cs typeface="Arial" panose="020B0604020202020204" pitchFamily="34" charset="0"/>
            </a:endParaRPr>
          </a:p>
          <a:p>
            <a:pPr marL="571500" indent="-571500">
              <a:buFont typeface="Arial" panose="020B0604020202020204" pitchFamily="34" charset="0"/>
              <a:buChar char="•"/>
            </a:pPr>
            <a:r>
              <a:rPr lang="fr-FR" sz="3200" dirty="0">
                <a:latin typeface="Arial" panose="020B0604020202020204" pitchFamily="34" charset="0"/>
                <a:ea typeface="Calibri" panose="020F0502020204030204" pitchFamily="34" charset="0"/>
                <a:cs typeface="Arial" panose="020B0604020202020204" pitchFamily="34" charset="0"/>
              </a:rPr>
              <a:t>Création d’une affiche avec </a:t>
            </a:r>
            <a:r>
              <a:rPr lang="fr-FR" sz="3200" dirty="0" err="1">
                <a:latin typeface="Arial" panose="020B0604020202020204" pitchFamily="34" charset="0"/>
                <a:ea typeface="Calibri" panose="020F0502020204030204" pitchFamily="34" charset="0"/>
                <a:cs typeface="Arial" panose="020B0604020202020204" pitchFamily="34" charset="0"/>
              </a:rPr>
              <a:t>Power-Point</a:t>
            </a:r>
            <a:endParaRPr lang="fr-FR" sz="3200" dirty="0">
              <a:latin typeface="Arial" panose="020B0604020202020204" pitchFamily="34" charset="0"/>
              <a:ea typeface="Calibri" panose="020F0502020204030204" pitchFamily="34" charset="0"/>
              <a:cs typeface="Arial" panose="020B0604020202020204" pitchFamily="34" charset="0"/>
            </a:endParaRPr>
          </a:p>
          <a:p>
            <a:pPr marL="571500" indent="-571500">
              <a:buFont typeface="Arial" panose="020B0604020202020204" pitchFamily="34" charset="0"/>
              <a:buChar char="•"/>
            </a:pPr>
            <a:r>
              <a:rPr lang="fr-FR" sz="3200" dirty="0">
                <a:latin typeface="Arial" panose="020B0604020202020204" pitchFamily="34" charset="0"/>
                <a:ea typeface="Calibri" panose="020F0502020204030204" pitchFamily="34" charset="0"/>
                <a:cs typeface="Arial" panose="020B0604020202020204" pitchFamily="34" charset="0"/>
              </a:rPr>
              <a:t>Conclusion</a:t>
            </a:r>
          </a:p>
          <a:p>
            <a:pPr marL="571500" indent="-571500">
              <a:buFont typeface="Arial" panose="020B0604020202020204" pitchFamily="34" charset="0"/>
              <a:buChar char="•"/>
            </a:pPr>
            <a:r>
              <a:rPr lang="fr-FR" sz="3200" dirty="0">
                <a:latin typeface="Arial" panose="020B0604020202020204" pitchFamily="34" charset="0"/>
                <a:ea typeface="Times New Roman" panose="02020603050405020304" pitchFamily="18" charset="0"/>
                <a:cs typeface="Arial" panose="020B0604020202020204" pitchFamily="34" charset="0"/>
              </a:rPr>
              <a:t>Ressources</a:t>
            </a:r>
          </a:p>
          <a:p>
            <a:pPr marL="571500" indent="-571500">
              <a:buFont typeface="Arial" panose="020B0604020202020204" pitchFamily="34" charset="0"/>
              <a:buChar char="•"/>
            </a:pPr>
            <a:r>
              <a:rPr lang="fr-FR" sz="3200" dirty="0">
                <a:latin typeface="Arial" panose="020B0604020202020204" pitchFamily="34" charset="0"/>
                <a:ea typeface="Calibri" panose="020F0502020204030204" pitchFamily="34" charset="0"/>
                <a:cs typeface="Arial" panose="020B0604020202020204" pitchFamily="34" charset="0"/>
              </a:rPr>
              <a:t>Autres ressources</a:t>
            </a:r>
          </a:p>
        </p:txBody>
      </p:sp>
      <p:sp>
        <p:nvSpPr>
          <p:cNvPr id="12" name="ZoneTexte 11">
            <a:extLst>
              <a:ext uri="{FF2B5EF4-FFF2-40B4-BE49-F238E27FC236}">
                <a16:creationId xmlns:a16="http://schemas.microsoft.com/office/drawing/2014/main" id="{00D0A4CF-3AC4-4FAE-86F7-12932A1C4993}"/>
              </a:ext>
            </a:extLst>
          </p:cNvPr>
          <p:cNvSpPr txBox="1"/>
          <p:nvPr/>
        </p:nvSpPr>
        <p:spPr>
          <a:xfrm>
            <a:off x="0" y="424061"/>
            <a:ext cx="10820399" cy="646331"/>
          </a:xfrm>
          <a:prstGeom prst="rect">
            <a:avLst/>
          </a:prstGeom>
          <a:noFill/>
        </p:spPr>
        <p:txBody>
          <a:bodyPr wrap="square" rtlCol="0">
            <a:spAutoFit/>
          </a:bodyPr>
          <a:lstStyle/>
          <a:p>
            <a:pPr algn="ctr"/>
            <a:r>
              <a:rPr lang="fr-FR" sz="3600" b="1" dirty="0">
                <a:latin typeface="Times New Roman" panose="02020603050405020304" pitchFamily="18" charset="0"/>
                <a:cs typeface="Times New Roman" panose="02020603050405020304" pitchFamily="18" charset="0"/>
              </a:rPr>
              <a:t>Sommaire</a:t>
            </a:r>
          </a:p>
        </p:txBody>
      </p:sp>
      <p:sp>
        <p:nvSpPr>
          <p:cNvPr id="8" name="Espace réservé du numéro de diapositive 5">
            <a:extLst>
              <a:ext uri="{FF2B5EF4-FFF2-40B4-BE49-F238E27FC236}">
                <a16:creationId xmlns:a16="http://schemas.microsoft.com/office/drawing/2014/main" id="{193D5CF6-77DC-4A88-9B2C-23C832A5D9CA}"/>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2</a:t>
            </a:fld>
            <a:endParaRPr lang="fr-FR" sz="1800" b="1" dirty="0">
              <a:solidFill>
                <a:schemeClr val="tx1"/>
              </a:solidFill>
            </a:endParaRPr>
          </a:p>
        </p:txBody>
      </p:sp>
    </p:spTree>
    <p:extLst>
      <p:ext uri="{BB962C8B-B14F-4D97-AF65-F5344CB8AC3E}">
        <p14:creationId xmlns:p14="http://schemas.microsoft.com/office/powerpoint/2010/main" val="3538968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8" y="0"/>
            <a:ext cx="12192000" cy="6858000"/>
          </a:xfrm>
          <a:prstGeom prst="rect">
            <a:avLst/>
          </a:prstGeom>
        </p:spPr>
      </p:pic>
      <p:sp>
        <p:nvSpPr>
          <p:cNvPr id="2" name="Rectangle 1">
            <a:extLst>
              <a:ext uri="{FF2B5EF4-FFF2-40B4-BE49-F238E27FC236}">
                <a16:creationId xmlns:a16="http://schemas.microsoft.com/office/drawing/2014/main" id="{1733CA8B-1A52-4121-975B-FC8413DC5D1F}"/>
              </a:ext>
            </a:extLst>
          </p:cNvPr>
          <p:cNvSpPr/>
          <p:nvPr/>
        </p:nvSpPr>
        <p:spPr>
          <a:xfrm>
            <a:off x="708859" y="2675718"/>
            <a:ext cx="3748216" cy="2031325"/>
          </a:xfrm>
          <a:prstGeom prst="rect">
            <a:avLst/>
          </a:prstGeom>
        </p:spPr>
        <p:txBody>
          <a:bodyPr wrap="square">
            <a:spAutoFit/>
          </a:bodyPr>
          <a:lstStyle/>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Dans le ruban cliquez sur « Insertion » puis sur « Image »</a:t>
            </a:r>
          </a:p>
          <a:p>
            <a:pPr>
              <a:buFont typeface="+mj-lt"/>
              <a:buAutoNum type="arabicPeriod"/>
            </a:pPr>
            <a:endParaRPr lang="fr-FR" sz="14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Une fenêtre s’ouvre, indiquez le chemin d‘accès à votre image, et sélectionnez votre image.</a:t>
            </a:r>
          </a:p>
          <a:p>
            <a:pPr>
              <a:buFont typeface="+mj-lt"/>
              <a:buAutoNum type="arabicPeriod"/>
            </a:pPr>
            <a:endParaRPr lang="fr-FR" sz="1400" dirty="0">
              <a:solidFill>
                <a:srgbClr val="1E1E1E"/>
              </a:solidFill>
              <a:latin typeface="Arial" panose="020B0604020202020204" pitchFamily="34" charset="0"/>
              <a:cs typeface="Arial" panose="020B0604020202020204" pitchFamily="34" charset="0"/>
            </a:endParaRPr>
          </a:p>
          <a:p>
            <a:pPr indent="15875">
              <a:buFont typeface="+mj-lt"/>
              <a:buAutoNum type="arabicPeriod"/>
            </a:pPr>
            <a:r>
              <a:rPr lang="fr-FR" sz="1400" dirty="0">
                <a:solidFill>
                  <a:srgbClr val="1E1E1E"/>
                </a:solidFill>
                <a:latin typeface="Arial" panose="020B0604020202020204" pitchFamily="34" charset="0"/>
                <a:cs typeface="Arial" panose="020B0604020202020204" pitchFamily="34" charset="0"/>
              </a:rPr>
              <a:t>Votre image s’insère dans votre diapositive, positionnez là, à l’endroit désiré.</a:t>
            </a:r>
          </a:p>
        </p:txBody>
      </p:sp>
      <p:pic>
        <p:nvPicPr>
          <p:cNvPr id="6" name="Image 5">
            <a:extLst>
              <a:ext uri="{FF2B5EF4-FFF2-40B4-BE49-F238E27FC236}">
                <a16:creationId xmlns:a16="http://schemas.microsoft.com/office/drawing/2014/main" id="{FB61C408-2212-4A42-817A-265C94F38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3" name="Rectangle 2">
            <a:extLst>
              <a:ext uri="{FF2B5EF4-FFF2-40B4-BE49-F238E27FC236}">
                <a16:creationId xmlns:a16="http://schemas.microsoft.com/office/drawing/2014/main" id="{0BAB5B94-7239-446D-81C6-761C47BFFA7D}"/>
              </a:ext>
            </a:extLst>
          </p:cNvPr>
          <p:cNvSpPr/>
          <p:nvPr/>
        </p:nvSpPr>
        <p:spPr>
          <a:xfrm>
            <a:off x="698242" y="1784135"/>
            <a:ext cx="3268278" cy="461665"/>
          </a:xfrm>
          <a:prstGeom prst="rect">
            <a:avLst/>
          </a:prstGeom>
        </p:spPr>
        <p:txBody>
          <a:bodyPr wrap="square">
            <a:spAutoFit/>
          </a:bodyPr>
          <a:lstStyle/>
          <a:p>
            <a:r>
              <a:rPr lang="fr-FR" sz="2400" b="1" dirty="0">
                <a:solidFill>
                  <a:srgbClr val="1E1E1E"/>
                </a:solidFill>
                <a:latin typeface="Arial" panose="020B0604020202020204" pitchFamily="34" charset="0"/>
                <a:cs typeface="Arial" panose="020B0604020202020204" pitchFamily="34" charset="0"/>
              </a:rPr>
              <a:t>Insérer une image</a:t>
            </a:r>
          </a:p>
        </p:txBody>
      </p:sp>
      <p:sp>
        <p:nvSpPr>
          <p:cNvPr id="9" name="Rectangle 8">
            <a:extLst>
              <a:ext uri="{FF2B5EF4-FFF2-40B4-BE49-F238E27FC236}">
                <a16:creationId xmlns:a16="http://schemas.microsoft.com/office/drawing/2014/main" id="{CAD01F32-18FC-4EB2-BFAA-BF63A1177066}"/>
              </a:ext>
            </a:extLst>
          </p:cNvPr>
          <p:cNvSpPr/>
          <p:nvPr/>
        </p:nvSpPr>
        <p:spPr>
          <a:xfrm>
            <a:off x="30410" y="490765"/>
            <a:ext cx="10713307" cy="655885"/>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Présentation de </a:t>
            </a:r>
            <a:r>
              <a:rPr lang="fr-FR" sz="3600" b="1" dirty="0" err="1">
                <a:latin typeface="Times New Roman" panose="02020603050405020304" pitchFamily="18" charset="0"/>
                <a:ea typeface="Times New Roman" panose="02020603050405020304" pitchFamily="18" charset="0"/>
                <a:cs typeface="Times New Roman" panose="02020603050405020304" pitchFamily="18" charset="0"/>
              </a:rPr>
              <a:t>Power-Point</a:t>
            </a: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4DB895E1-9585-48D4-9DEC-DC6EEA76E3E2}"/>
              </a:ext>
            </a:extLst>
          </p:cNvPr>
          <p:cNvPicPr>
            <a:picLocks noChangeAspect="1"/>
          </p:cNvPicPr>
          <p:nvPr/>
        </p:nvPicPr>
        <p:blipFill rotWithShape="1">
          <a:blip r:embed="rId5"/>
          <a:srcRect r="9361" b="4747"/>
          <a:stretch/>
        </p:blipFill>
        <p:spPr>
          <a:xfrm>
            <a:off x="4457074" y="1834464"/>
            <a:ext cx="7499117" cy="4432986"/>
          </a:xfrm>
          <a:prstGeom prst="rect">
            <a:avLst/>
          </a:prstGeom>
        </p:spPr>
      </p:pic>
      <p:cxnSp>
        <p:nvCxnSpPr>
          <p:cNvPr id="11" name="Connecteur droit avec flèche 10">
            <a:extLst>
              <a:ext uri="{FF2B5EF4-FFF2-40B4-BE49-F238E27FC236}">
                <a16:creationId xmlns:a16="http://schemas.microsoft.com/office/drawing/2014/main" id="{336178A7-4C6D-47F6-80B6-11BF514BC89B}"/>
              </a:ext>
            </a:extLst>
          </p:cNvPr>
          <p:cNvCxnSpPr>
            <a:cxnSpLocks/>
          </p:cNvCxnSpPr>
          <p:nvPr/>
        </p:nvCxnSpPr>
        <p:spPr>
          <a:xfrm flipH="1" flipV="1">
            <a:off x="5283256" y="2084997"/>
            <a:ext cx="697860" cy="87156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D8CD87A-EFE8-4213-B2DA-2CF0E3D61AAE}"/>
              </a:ext>
            </a:extLst>
          </p:cNvPr>
          <p:cNvCxnSpPr>
            <a:cxnSpLocks/>
          </p:cNvCxnSpPr>
          <p:nvPr/>
        </p:nvCxnSpPr>
        <p:spPr>
          <a:xfrm flipH="1">
            <a:off x="8764417" y="3429000"/>
            <a:ext cx="1652123" cy="87588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B15610D6-9E30-405C-89E7-006C552646E5}"/>
              </a:ext>
            </a:extLst>
          </p:cNvPr>
          <p:cNvSpPr txBox="1"/>
          <p:nvPr/>
        </p:nvSpPr>
        <p:spPr>
          <a:xfrm>
            <a:off x="5914234" y="2938493"/>
            <a:ext cx="1223679" cy="369332"/>
          </a:xfrm>
          <a:prstGeom prst="rect">
            <a:avLst/>
          </a:prstGeom>
          <a:solidFill>
            <a:srgbClr val="FFFF00"/>
          </a:solidFill>
        </p:spPr>
        <p:txBody>
          <a:bodyPr wrap="square" rtlCol="0">
            <a:spAutoFit/>
          </a:bodyPr>
          <a:lstStyle/>
          <a:p>
            <a:r>
              <a:rPr lang="fr-FR" dirty="0"/>
              <a:t>1) Cliquez</a:t>
            </a:r>
          </a:p>
        </p:txBody>
      </p:sp>
      <p:sp>
        <p:nvSpPr>
          <p:cNvPr id="14" name="ZoneTexte 13">
            <a:extLst>
              <a:ext uri="{FF2B5EF4-FFF2-40B4-BE49-F238E27FC236}">
                <a16:creationId xmlns:a16="http://schemas.microsoft.com/office/drawing/2014/main" id="{A28DFAD1-0446-4054-9AD2-B2DF10D00982}"/>
              </a:ext>
            </a:extLst>
          </p:cNvPr>
          <p:cNvSpPr txBox="1"/>
          <p:nvPr/>
        </p:nvSpPr>
        <p:spPr>
          <a:xfrm>
            <a:off x="10416540" y="3138273"/>
            <a:ext cx="1394460" cy="1477328"/>
          </a:xfrm>
          <a:prstGeom prst="rect">
            <a:avLst/>
          </a:prstGeom>
          <a:solidFill>
            <a:srgbClr val="FFFF00"/>
          </a:solidFill>
        </p:spPr>
        <p:txBody>
          <a:bodyPr wrap="square" rtlCol="0">
            <a:spAutoFit/>
          </a:bodyPr>
          <a:lstStyle/>
          <a:p>
            <a:r>
              <a:rPr lang="fr-FR" dirty="0"/>
              <a:t>2-3) Indiquez le chemin d’accès de votre image</a:t>
            </a:r>
          </a:p>
        </p:txBody>
      </p:sp>
      <p:sp>
        <p:nvSpPr>
          <p:cNvPr id="15" name="Espace réservé du numéro de diapositive 5">
            <a:extLst>
              <a:ext uri="{FF2B5EF4-FFF2-40B4-BE49-F238E27FC236}">
                <a16:creationId xmlns:a16="http://schemas.microsoft.com/office/drawing/2014/main" id="{158F654D-152E-43C5-AEC5-8F7A8B672FA1}"/>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20</a:t>
            </a:fld>
            <a:endParaRPr lang="fr-FR" sz="1800" b="1" dirty="0">
              <a:solidFill>
                <a:schemeClr val="tx1"/>
              </a:solidFill>
            </a:endParaRPr>
          </a:p>
        </p:txBody>
      </p:sp>
    </p:spTree>
    <p:extLst>
      <p:ext uri="{BB962C8B-B14F-4D97-AF65-F5344CB8AC3E}">
        <p14:creationId xmlns:p14="http://schemas.microsoft.com/office/powerpoint/2010/main" val="130208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6ECA9652-88EA-49AE-8CBB-5EEEA9CD0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0" y="0"/>
            <a:ext cx="12192000" cy="6858000"/>
          </a:xfrm>
          <a:prstGeom prst="rect">
            <a:avLst/>
          </a:prstGeom>
        </p:spPr>
      </p:pic>
      <p:sp>
        <p:nvSpPr>
          <p:cNvPr id="2" name="Rectangle 1">
            <a:extLst>
              <a:ext uri="{FF2B5EF4-FFF2-40B4-BE49-F238E27FC236}">
                <a16:creationId xmlns:a16="http://schemas.microsoft.com/office/drawing/2014/main" id="{1733CA8B-1A52-4121-975B-FC8413DC5D1F}"/>
              </a:ext>
            </a:extLst>
          </p:cNvPr>
          <p:cNvSpPr/>
          <p:nvPr/>
        </p:nvSpPr>
        <p:spPr>
          <a:xfrm>
            <a:off x="708859" y="2675718"/>
            <a:ext cx="3748216" cy="1723549"/>
          </a:xfrm>
          <a:prstGeom prst="rect">
            <a:avLst/>
          </a:prstGeom>
        </p:spPr>
        <p:txBody>
          <a:bodyPr wrap="square">
            <a:spAutoFit/>
          </a:bodyPr>
          <a:lstStyle/>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Dans le ruban cliquez sur « Création » puis sur « Mise en forme de l’arrière plan »</a:t>
            </a:r>
          </a:p>
          <a:p>
            <a:pPr>
              <a:buFont typeface="+mj-lt"/>
              <a:buAutoNum type="arabicPeriod"/>
            </a:pPr>
            <a:endParaRPr lang="fr-FR" sz="800" dirty="0">
              <a:solidFill>
                <a:srgbClr val="1E1E1E"/>
              </a:solidFill>
              <a:latin typeface="Arial" panose="020B0604020202020204" pitchFamily="34" charset="0"/>
              <a:cs typeface="Arial" panose="020B0604020202020204" pitchFamily="34" charset="0"/>
            </a:endParaRPr>
          </a:p>
          <a:p>
            <a:pPr>
              <a:buFont typeface="+mj-lt"/>
              <a:buAutoNum type="arabicPeriod"/>
            </a:pPr>
            <a:r>
              <a:rPr lang="fr-FR" sz="1400" dirty="0">
                <a:solidFill>
                  <a:srgbClr val="1E1E1E"/>
                </a:solidFill>
                <a:latin typeface="Arial" panose="020B0604020202020204" pitchFamily="34" charset="0"/>
                <a:cs typeface="Arial" panose="020B0604020202020204" pitchFamily="34" charset="0"/>
              </a:rPr>
              <a:t>Une fenêtre s’ouvre, choisissez le type de remplissage que vous souhaitez : remplissage uni, remplissage dégradé, remplissage avec image ou texture…</a:t>
            </a:r>
          </a:p>
          <a:p>
            <a:pPr>
              <a:buFont typeface="+mj-lt"/>
              <a:buAutoNum type="arabicPeriod"/>
            </a:pPr>
            <a:endParaRPr lang="fr-FR" sz="1400" dirty="0">
              <a:solidFill>
                <a:srgbClr val="1E1E1E"/>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FB61C408-2212-4A42-817A-265C94F38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3" name="Rectangle 2">
            <a:extLst>
              <a:ext uri="{FF2B5EF4-FFF2-40B4-BE49-F238E27FC236}">
                <a16:creationId xmlns:a16="http://schemas.microsoft.com/office/drawing/2014/main" id="{0BAB5B94-7239-446D-81C6-761C47BFFA7D}"/>
              </a:ext>
            </a:extLst>
          </p:cNvPr>
          <p:cNvSpPr/>
          <p:nvPr/>
        </p:nvSpPr>
        <p:spPr>
          <a:xfrm>
            <a:off x="698242" y="1784135"/>
            <a:ext cx="3268278" cy="830997"/>
          </a:xfrm>
          <a:prstGeom prst="rect">
            <a:avLst/>
          </a:prstGeom>
        </p:spPr>
        <p:txBody>
          <a:bodyPr wrap="square">
            <a:spAutoFit/>
          </a:bodyPr>
          <a:lstStyle/>
          <a:p>
            <a:r>
              <a:rPr lang="fr-FR" sz="2400" b="1" dirty="0">
                <a:solidFill>
                  <a:srgbClr val="1E1E1E"/>
                </a:solidFill>
                <a:latin typeface="Arial" panose="020B0604020202020204" pitchFamily="34" charset="0"/>
                <a:cs typeface="Arial" panose="020B0604020202020204" pitchFamily="34" charset="0"/>
              </a:rPr>
              <a:t>Mettre en forme de l’arrière plan</a:t>
            </a:r>
          </a:p>
        </p:txBody>
      </p:sp>
      <p:sp>
        <p:nvSpPr>
          <p:cNvPr id="9" name="Rectangle 8">
            <a:extLst>
              <a:ext uri="{FF2B5EF4-FFF2-40B4-BE49-F238E27FC236}">
                <a16:creationId xmlns:a16="http://schemas.microsoft.com/office/drawing/2014/main" id="{CAD01F32-18FC-4EB2-BFAA-BF63A1177066}"/>
              </a:ext>
            </a:extLst>
          </p:cNvPr>
          <p:cNvSpPr/>
          <p:nvPr/>
        </p:nvSpPr>
        <p:spPr>
          <a:xfrm>
            <a:off x="7470" y="433755"/>
            <a:ext cx="10713307" cy="655885"/>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Présentation de </a:t>
            </a:r>
            <a:r>
              <a:rPr lang="fr-FR" sz="3600" b="1" dirty="0" err="1">
                <a:latin typeface="Times New Roman" panose="02020603050405020304" pitchFamily="18" charset="0"/>
                <a:ea typeface="Times New Roman" panose="02020603050405020304" pitchFamily="18" charset="0"/>
                <a:cs typeface="Times New Roman" panose="02020603050405020304" pitchFamily="18" charset="0"/>
              </a:rPr>
              <a:t>Power-Point</a:t>
            </a: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25A3BFE7-BF16-4B5C-88F4-843D66FCC292}"/>
              </a:ext>
            </a:extLst>
          </p:cNvPr>
          <p:cNvPicPr>
            <a:picLocks noChangeAspect="1"/>
          </p:cNvPicPr>
          <p:nvPr/>
        </p:nvPicPr>
        <p:blipFill>
          <a:blip r:embed="rId5"/>
          <a:stretch>
            <a:fillRect/>
          </a:stretch>
        </p:blipFill>
        <p:spPr>
          <a:xfrm>
            <a:off x="4457075" y="2044875"/>
            <a:ext cx="7615328" cy="4283622"/>
          </a:xfrm>
          <a:prstGeom prst="rect">
            <a:avLst/>
          </a:prstGeom>
        </p:spPr>
      </p:pic>
      <p:cxnSp>
        <p:nvCxnSpPr>
          <p:cNvPr id="11" name="Connecteur droit avec flèche 10">
            <a:extLst>
              <a:ext uri="{FF2B5EF4-FFF2-40B4-BE49-F238E27FC236}">
                <a16:creationId xmlns:a16="http://schemas.microsoft.com/office/drawing/2014/main" id="{336178A7-4C6D-47F6-80B6-11BF514BC89B}"/>
              </a:ext>
            </a:extLst>
          </p:cNvPr>
          <p:cNvCxnSpPr>
            <a:cxnSpLocks/>
            <a:stCxn id="13" idx="0"/>
          </p:cNvCxnSpPr>
          <p:nvPr/>
        </p:nvCxnSpPr>
        <p:spPr>
          <a:xfrm flipH="1" flipV="1">
            <a:off x="5563957" y="2266712"/>
            <a:ext cx="755862" cy="105533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D8CD87A-EFE8-4213-B2DA-2CF0E3D61AAE}"/>
              </a:ext>
            </a:extLst>
          </p:cNvPr>
          <p:cNvCxnSpPr>
            <a:cxnSpLocks/>
          </p:cNvCxnSpPr>
          <p:nvPr/>
        </p:nvCxnSpPr>
        <p:spPr>
          <a:xfrm flipV="1">
            <a:off x="6579731" y="2608771"/>
            <a:ext cx="4696599" cy="71327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B15610D6-9E30-405C-89E7-006C552646E5}"/>
              </a:ext>
            </a:extLst>
          </p:cNvPr>
          <p:cNvSpPr txBox="1"/>
          <p:nvPr/>
        </p:nvSpPr>
        <p:spPr>
          <a:xfrm>
            <a:off x="5707979" y="3322048"/>
            <a:ext cx="1223679" cy="369332"/>
          </a:xfrm>
          <a:prstGeom prst="rect">
            <a:avLst/>
          </a:prstGeom>
          <a:solidFill>
            <a:srgbClr val="FFFF00"/>
          </a:solidFill>
        </p:spPr>
        <p:txBody>
          <a:bodyPr wrap="square" rtlCol="0">
            <a:spAutoFit/>
          </a:bodyPr>
          <a:lstStyle/>
          <a:p>
            <a:r>
              <a:rPr lang="fr-FR" dirty="0"/>
              <a:t>1) Cliquez</a:t>
            </a:r>
          </a:p>
        </p:txBody>
      </p:sp>
      <p:sp>
        <p:nvSpPr>
          <p:cNvPr id="14" name="ZoneTexte 13">
            <a:extLst>
              <a:ext uri="{FF2B5EF4-FFF2-40B4-BE49-F238E27FC236}">
                <a16:creationId xmlns:a16="http://schemas.microsoft.com/office/drawing/2014/main" id="{A28DFAD1-0446-4054-9AD2-B2DF10D00982}"/>
              </a:ext>
            </a:extLst>
          </p:cNvPr>
          <p:cNvSpPr txBox="1"/>
          <p:nvPr/>
        </p:nvSpPr>
        <p:spPr>
          <a:xfrm>
            <a:off x="9271798" y="3429000"/>
            <a:ext cx="1394460" cy="923330"/>
          </a:xfrm>
          <a:prstGeom prst="rect">
            <a:avLst/>
          </a:prstGeom>
          <a:solidFill>
            <a:srgbClr val="FFFF00"/>
          </a:solidFill>
        </p:spPr>
        <p:txBody>
          <a:bodyPr wrap="square" rtlCol="0">
            <a:spAutoFit/>
          </a:bodyPr>
          <a:lstStyle/>
          <a:p>
            <a:r>
              <a:rPr lang="fr-FR" dirty="0"/>
              <a:t>2) Choisissez le type de remplissage</a:t>
            </a:r>
          </a:p>
        </p:txBody>
      </p:sp>
      <p:sp>
        <p:nvSpPr>
          <p:cNvPr id="16" name="Espace réservé du numéro de diapositive 5">
            <a:extLst>
              <a:ext uri="{FF2B5EF4-FFF2-40B4-BE49-F238E27FC236}">
                <a16:creationId xmlns:a16="http://schemas.microsoft.com/office/drawing/2014/main" id="{EE59C19C-DF2D-4B92-A792-6A9A9533BB38}"/>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21</a:t>
            </a:fld>
            <a:endParaRPr lang="fr-FR" sz="1800" b="1" dirty="0">
              <a:solidFill>
                <a:schemeClr val="tx1"/>
              </a:solidFill>
            </a:endParaRPr>
          </a:p>
        </p:txBody>
      </p:sp>
    </p:spTree>
    <p:extLst>
      <p:ext uri="{BB962C8B-B14F-4D97-AF65-F5344CB8AC3E}">
        <p14:creationId xmlns:p14="http://schemas.microsoft.com/office/powerpoint/2010/main" val="1225239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0D80A84-628B-43F4-AFA7-BE4B42048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F08D8B6D-CDCB-44F4-A34D-32DC8E879E69}"/>
              </a:ext>
            </a:extLst>
          </p:cNvPr>
          <p:cNvPicPr>
            <a:picLocks noChangeAspect="1"/>
          </p:cNvPicPr>
          <p:nvPr/>
        </p:nvPicPr>
        <p:blipFill>
          <a:blip r:embed="rId3"/>
          <a:stretch>
            <a:fillRect/>
          </a:stretch>
        </p:blipFill>
        <p:spPr>
          <a:xfrm>
            <a:off x="2506103" y="0"/>
            <a:ext cx="9685897" cy="6858000"/>
          </a:xfrm>
          <a:prstGeom prst="rect">
            <a:avLst/>
          </a:prstGeom>
        </p:spPr>
      </p:pic>
      <p:sp>
        <p:nvSpPr>
          <p:cNvPr id="3" name="ZoneTexte 2">
            <a:extLst>
              <a:ext uri="{FF2B5EF4-FFF2-40B4-BE49-F238E27FC236}">
                <a16:creationId xmlns:a16="http://schemas.microsoft.com/office/drawing/2014/main" id="{D2830EBB-5D36-4917-99E5-FF917C8BE5C8}"/>
              </a:ext>
            </a:extLst>
          </p:cNvPr>
          <p:cNvSpPr txBox="1"/>
          <p:nvPr/>
        </p:nvSpPr>
        <p:spPr>
          <a:xfrm>
            <a:off x="159274" y="1119674"/>
            <a:ext cx="2174033" cy="4801314"/>
          </a:xfrm>
          <a:prstGeom prst="rect">
            <a:avLst/>
          </a:prstGeom>
          <a:noFill/>
        </p:spPr>
        <p:txBody>
          <a:bodyPr wrap="square" rtlCol="0">
            <a:spAutoFit/>
          </a:bodyPr>
          <a:lstStyle/>
          <a:p>
            <a:r>
              <a:rPr lang="fr-FR" dirty="0" err="1"/>
              <a:t>Pré-Requis</a:t>
            </a:r>
            <a:r>
              <a:rPr lang="fr-FR" dirty="0"/>
              <a:t> :</a:t>
            </a:r>
          </a:p>
          <a:p>
            <a:pPr marL="342900" indent="-342900">
              <a:buFont typeface="+mj-lt"/>
              <a:buAutoNum type="arabicPeriod"/>
            </a:pPr>
            <a:r>
              <a:rPr lang="fr-FR" dirty="0"/>
              <a:t>Avoir </a:t>
            </a:r>
            <a:r>
              <a:rPr lang="fr-FR" dirty="0" err="1"/>
              <a:t>selectionné</a:t>
            </a:r>
            <a:r>
              <a:rPr lang="fr-FR" dirty="0"/>
              <a:t> et chargé sur votre ordinateur, les images qui vont composer votre flyer.</a:t>
            </a:r>
          </a:p>
          <a:p>
            <a:pPr marL="342900" indent="-342900">
              <a:buFont typeface="+mj-lt"/>
              <a:buAutoNum type="arabicPeriod"/>
            </a:pPr>
            <a:r>
              <a:rPr lang="fr-FR" dirty="0"/>
              <a:t>Avoir anticipé, l’objectif de votre flyer, le public concerné, le message à faire passer, les images à insérer…. (voir paragraphe précédent)</a:t>
            </a:r>
          </a:p>
        </p:txBody>
      </p:sp>
      <p:sp>
        <p:nvSpPr>
          <p:cNvPr id="5" name="Espace réservé du numéro de diapositive 4">
            <a:extLst>
              <a:ext uri="{FF2B5EF4-FFF2-40B4-BE49-F238E27FC236}">
                <a16:creationId xmlns:a16="http://schemas.microsoft.com/office/drawing/2014/main" id="{D6753CCD-2A3D-4FB4-848C-3F97DBE7165B}"/>
              </a:ext>
            </a:extLst>
          </p:cNvPr>
          <p:cNvSpPr>
            <a:spLocks noGrp="1"/>
          </p:cNvSpPr>
          <p:nvPr>
            <p:ph type="sldNum" sz="quarter" idx="12"/>
          </p:nvPr>
        </p:nvSpPr>
        <p:spPr/>
        <p:txBody>
          <a:bodyPr/>
          <a:lstStyle/>
          <a:p>
            <a:fld id="{F2DBE7A0-8270-4599-879B-97CDAD91381C}" type="slidenum">
              <a:rPr lang="fr-FR" sz="1800" smtClean="0">
                <a:solidFill>
                  <a:schemeClr val="bg1"/>
                </a:solidFill>
              </a:rPr>
              <a:t>22</a:t>
            </a:fld>
            <a:endParaRPr lang="fr-FR" sz="1800" dirty="0">
              <a:solidFill>
                <a:schemeClr val="bg1"/>
              </a:solidFill>
            </a:endParaRPr>
          </a:p>
        </p:txBody>
      </p:sp>
    </p:spTree>
    <p:extLst>
      <p:ext uri="{BB962C8B-B14F-4D97-AF65-F5344CB8AC3E}">
        <p14:creationId xmlns:p14="http://schemas.microsoft.com/office/powerpoint/2010/main" val="1861260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6A2483D-81C8-43C1-9974-6ED84EE026B3}"/>
              </a:ext>
            </a:extLst>
          </p:cNvPr>
          <p:cNvPicPr>
            <a:picLocks noChangeAspect="1"/>
          </p:cNvPicPr>
          <p:nvPr/>
        </p:nvPicPr>
        <p:blipFill>
          <a:blip r:embed="rId3"/>
          <a:stretch>
            <a:fillRect/>
          </a:stretch>
        </p:blipFill>
        <p:spPr>
          <a:xfrm>
            <a:off x="2485718" y="0"/>
            <a:ext cx="9706282" cy="6858000"/>
          </a:xfrm>
          <a:prstGeom prst="rect">
            <a:avLst/>
          </a:prstGeom>
        </p:spPr>
      </p:pic>
      <p:pic>
        <p:nvPicPr>
          <p:cNvPr id="5" name="Image 4">
            <a:extLst>
              <a:ext uri="{FF2B5EF4-FFF2-40B4-BE49-F238E27FC236}">
                <a16:creationId xmlns:a16="http://schemas.microsoft.com/office/drawing/2014/main" id="{A7BD60AA-AA48-4515-87D4-A37274981DB5}"/>
              </a:ext>
            </a:extLst>
          </p:cNvPr>
          <p:cNvPicPr>
            <a:picLocks noChangeAspect="1"/>
          </p:cNvPicPr>
          <p:nvPr/>
        </p:nvPicPr>
        <p:blipFill>
          <a:blip r:embed="rId4"/>
          <a:stretch>
            <a:fillRect/>
          </a:stretch>
        </p:blipFill>
        <p:spPr>
          <a:xfrm>
            <a:off x="2498324" y="0"/>
            <a:ext cx="3295618" cy="6854775"/>
          </a:xfrm>
          <a:prstGeom prst="rect">
            <a:avLst/>
          </a:prstGeom>
        </p:spPr>
      </p:pic>
      <p:pic>
        <p:nvPicPr>
          <p:cNvPr id="6" name="Image 5">
            <a:extLst>
              <a:ext uri="{FF2B5EF4-FFF2-40B4-BE49-F238E27FC236}">
                <a16:creationId xmlns:a16="http://schemas.microsoft.com/office/drawing/2014/main" id="{5B3C61A1-8B2E-4B9D-B562-DFF84CF4E070}"/>
              </a:ext>
            </a:extLst>
          </p:cNvPr>
          <p:cNvPicPr>
            <a:picLocks noChangeAspect="1"/>
          </p:cNvPicPr>
          <p:nvPr/>
        </p:nvPicPr>
        <p:blipFill>
          <a:blip r:embed="rId5"/>
          <a:stretch>
            <a:fillRect/>
          </a:stretch>
        </p:blipFill>
        <p:spPr>
          <a:xfrm>
            <a:off x="8888363" y="0"/>
            <a:ext cx="3264421" cy="6858000"/>
          </a:xfrm>
          <a:prstGeom prst="rect">
            <a:avLst/>
          </a:prstGeom>
        </p:spPr>
      </p:pic>
      <p:sp>
        <p:nvSpPr>
          <p:cNvPr id="8" name="ZoneTexte 7">
            <a:extLst>
              <a:ext uri="{FF2B5EF4-FFF2-40B4-BE49-F238E27FC236}">
                <a16:creationId xmlns:a16="http://schemas.microsoft.com/office/drawing/2014/main" id="{6E179615-07BA-49D3-B77E-991F88BFFB51}"/>
              </a:ext>
            </a:extLst>
          </p:cNvPr>
          <p:cNvSpPr txBox="1"/>
          <p:nvPr/>
        </p:nvSpPr>
        <p:spPr>
          <a:xfrm>
            <a:off x="184400" y="1153917"/>
            <a:ext cx="1980302" cy="1200329"/>
          </a:xfrm>
          <a:prstGeom prst="rect">
            <a:avLst/>
          </a:prstGeom>
          <a:noFill/>
        </p:spPr>
        <p:txBody>
          <a:bodyPr wrap="square" rtlCol="0">
            <a:spAutoFit/>
          </a:bodyPr>
          <a:lstStyle/>
          <a:p>
            <a:pPr algn="ctr"/>
            <a:r>
              <a:rPr lang="fr-FR" dirty="0"/>
              <a:t>Résultat final (à partir d’images récupérées sur un ancien flyer Lions)</a:t>
            </a:r>
          </a:p>
        </p:txBody>
      </p:sp>
      <p:sp>
        <p:nvSpPr>
          <p:cNvPr id="9" name="Google Shape;252;p1">
            <a:extLst>
              <a:ext uri="{FF2B5EF4-FFF2-40B4-BE49-F238E27FC236}">
                <a16:creationId xmlns:a16="http://schemas.microsoft.com/office/drawing/2014/main" id="{8930DA52-8ADA-4954-933D-DB7F89964DF5}"/>
              </a:ext>
            </a:extLst>
          </p:cNvPr>
          <p:cNvSpPr txBox="1">
            <a:spLocks/>
          </p:cNvSpPr>
          <p:nvPr/>
        </p:nvSpPr>
        <p:spPr>
          <a:xfrm>
            <a:off x="5734476" y="252803"/>
            <a:ext cx="3460721" cy="1334847"/>
          </a:xfrm>
          <a:prstGeom prst="rect">
            <a:avLst/>
          </a:prstGeom>
          <a:noFill/>
          <a:ln>
            <a:noFill/>
          </a:ln>
        </p:spPr>
        <p:txBody>
          <a:bodyPr spcFirstLastPara="1" vert="horz" wrap="square" lIns="97463" tIns="48718" rIns="97463" bIns="48718"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lt1"/>
              </a:buClr>
              <a:buSzPts val="2400"/>
            </a:pPr>
            <a:r>
              <a:rPr lang="fr-FR" sz="2132" b="1">
                <a:solidFill>
                  <a:schemeClr val="bg1"/>
                </a:solidFill>
              </a:rPr>
              <a:t>LIONS CLUB ÉLANCOURT</a:t>
            </a:r>
            <a:br>
              <a:rPr lang="fr-FR" sz="2132" b="1">
                <a:solidFill>
                  <a:schemeClr val="bg1"/>
                </a:solidFill>
              </a:rPr>
            </a:br>
            <a:r>
              <a:rPr lang="fr-FR" sz="2132" b="1" i="1">
                <a:solidFill>
                  <a:schemeClr val="bg1"/>
                </a:solidFill>
              </a:rPr>
              <a:t>AQUALINA</a:t>
            </a:r>
            <a:endParaRPr lang="fr-FR" sz="2132" b="1" dirty="0">
              <a:solidFill>
                <a:schemeClr val="bg1"/>
              </a:solidFill>
            </a:endParaRPr>
          </a:p>
        </p:txBody>
      </p:sp>
      <p:pic>
        <p:nvPicPr>
          <p:cNvPr id="10" name="Image 9">
            <a:extLst>
              <a:ext uri="{FF2B5EF4-FFF2-40B4-BE49-F238E27FC236}">
                <a16:creationId xmlns:a16="http://schemas.microsoft.com/office/drawing/2014/main" id="{D720314A-080F-4E67-BD77-3220C856FA21}"/>
              </a:ext>
            </a:extLst>
          </p:cNvPr>
          <p:cNvPicPr>
            <a:picLocks noChangeAspect="1"/>
          </p:cNvPicPr>
          <p:nvPr/>
        </p:nvPicPr>
        <p:blipFill>
          <a:blip r:embed="rId6"/>
          <a:stretch>
            <a:fillRect/>
          </a:stretch>
        </p:blipFill>
        <p:spPr>
          <a:xfrm>
            <a:off x="6997495" y="1404776"/>
            <a:ext cx="1018791" cy="1199202"/>
          </a:xfrm>
          <a:prstGeom prst="rect">
            <a:avLst/>
          </a:prstGeom>
        </p:spPr>
      </p:pic>
      <p:sp>
        <p:nvSpPr>
          <p:cNvPr id="11" name="Rectangle : coins arrondis 10">
            <a:extLst>
              <a:ext uri="{FF2B5EF4-FFF2-40B4-BE49-F238E27FC236}">
                <a16:creationId xmlns:a16="http://schemas.microsoft.com/office/drawing/2014/main" id="{487B5D59-AE26-4BB8-AEE3-3981E9703603}"/>
              </a:ext>
            </a:extLst>
          </p:cNvPr>
          <p:cNvSpPr/>
          <p:nvPr/>
        </p:nvSpPr>
        <p:spPr>
          <a:xfrm>
            <a:off x="6053100" y="4264801"/>
            <a:ext cx="2652326" cy="20742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sz="1919"/>
          </a:p>
        </p:txBody>
      </p:sp>
      <p:sp>
        <p:nvSpPr>
          <p:cNvPr id="12" name="Google Shape;263;p1">
            <a:extLst>
              <a:ext uri="{FF2B5EF4-FFF2-40B4-BE49-F238E27FC236}">
                <a16:creationId xmlns:a16="http://schemas.microsoft.com/office/drawing/2014/main" id="{27C74312-8DCA-4DC7-990F-2054D74DEBDB}"/>
              </a:ext>
            </a:extLst>
          </p:cNvPr>
          <p:cNvSpPr txBox="1"/>
          <p:nvPr/>
        </p:nvSpPr>
        <p:spPr>
          <a:xfrm>
            <a:off x="5611337" y="4450801"/>
            <a:ext cx="3447026" cy="1738708"/>
          </a:xfrm>
          <a:prstGeom prst="rect">
            <a:avLst/>
          </a:prstGeom>
          <a:noFill/>
          <a:ln>
            <a:noFill/>
          </a:ln>
        </p:spPr>
        <p:txBody>
          <a:bodyPr spcFirstLastPara="1" wrap="square" lIns="97463" tIns="48718" rIns="97463" bIns="48718" anchor="t" anchorCtr="0">
            <a:spAutoFit/>
          </a:bodyPr>
          <a:lstStyle/>
          <a:p>
            <a:pPr algn="ctr"/>
            <a:r>
              <a:rPr lang="fr-FR" sz="1279" b="1" dirty="0">
                <a:solidFill>
                  <a:schemeClr val="bg1"/>
                </a:solidFill>
                <a:latin typeface="Arial"/>
                <a:ea typeface="Arial"/>
                <a:cs typeface="Arial"/>
                <a:sym typeface="Arial"/>
              </a:rPr>
              <a:t>LIONS CLUB </a:t>
            </a:r>
          </a:p>
          <a:p>
            <a:pPr algn="ctr"/>
            <a:r>
              <a:rPr lang="fr-FR" sz="1279" b="1" dirty="0">
                <a:solidFill>
                  <a:schemeClr val="bg1"/>
                </a:solidFill>
                <a:latin typeface="Arial"/>
                <a:ea typeface="Arial"/>
                <a:cs typeface="Arial"/>
                <a:sym typeface="Arial"/>
              </a:rPr>
              <a:t>ÉLANCOURT Aqualina</a:t>
            </a:r>
            <a:endParaRPr sz="1279" b="1" dirty="0">
              <a:solidFill>
                <a:schemeClr val="bg1"/>
              </a:solidFill>
            </a:endParaRPr>
          </a:p>
          <a:p>
            <a:pPr algn="ctr"/>
            <a:endParaRPr sz="1279" dirty="0">
              <a:solidFill>
                <a:schemeClr val="dk1"/>
              </a:solidFill>
              <a:latin typeface="Arial"/>
              <a:ea typeface="Arial"/>
              <a:cs typeface="Arial"/>
              <a:sym typeface="Arial"/>
            </a:endParaRPr>
          </a:p>
          <a:p>
            <a:pPr algn="ctr"/>
            <a:r>
              <a:rPr lang="fr-FR" sz="1279" dirty="0">
                <a:solidFill>
                  <a:schemeClr val="bg1"/>
                </a:solidFill>
                <a:latin typeface="Arial"/>
                <a:ea typeface="Arial"/>
                <a:cs typeface="Arial"/>
                <a:sym typeface="Arial"/>
              </a:rPr>
              <a:t>Agora, centre social municipal </a:t>
            </a:r>
            <a:endParaRPr sz="1279" dirty="0">
              <a:solidFill>
                <a:schemeClr val="bg1"/>
              </a:solidFill>
            </a:endParaRPr>
          </a:p>
          <a:p>
            <a:pPr algn="ctr"/>
            <a:r>
              <a:rPr lang="fr-FR" sz="1279" dirty="0">
                <a:solidFill>
                  <a:schemeClr val="bg1"/>
                </a:solidFill>
                <a:latin typeface="Arial"/>
                <a:ea typeface="Arial"/>
                <a:cs typeface="Arial"/>
                <a:sym typeface="Arial"/>
              </a:rPr>
              <a:t>4 allée Guy Boniface</a:t>
            </a:r>
            <a:endParaRPr sz="1279" dirty="0">
              <a:solidFill>
                <a:schemeClr val="bg1"/>
              </a:solidFill>
            </a:endParaRPr>
          </a:p>
          <a:p>
            <a:pPr algn="ctr"/>
            <a:r>
              <a:rPr lang="fr-FR" sz="1279" dirty="0">
                <a:solidFill>
                  <a:schemeClr val="bg1"/>
                </a:solidFill>
                <a:latin typeface="Arial"/>
                <a:ea typeface="Arial"/>
                <a:cs typeface="Arial"/>
                <a:sym typeface="Arial"/>
              </a:rPr>
              <a:t>78990 ÉLANCOURT</a:t>
            </a:r>
            <a:endParaRPr sz="1279" dirty="0">
              <a:solidFill>
                <a:schemeClr val="bg1"/>
              </a:solidFill>
            </a:endParaRPr>
          </a:p>
          <a:p>
            <a:pPr algn="ctr"/>
            <a:endParaRPr sz="1279" dirty="0">
              <a:solidFill>
                <a:schemeClr val="bg1"/>
              </a:solidFill>
              <a:latin typeface="Arial"/>
              <a:ea typeface="Arial"/>
              <a:cs typeface="Arial"/>
              <a:sym typeface="Arial"/>
            </a:endParaRPr>
          </a:p>
          <a:p>
            <a:pPr algn="ctr"/>
            <a:r>
              <a:rPr lang="fr-FR" sz="1279" dirty="0">
                <a:solidFill>
                  <a:schemeClr val="bg1"/>
                </a:solidFill>
                <a:latin typeface="Arial"/>
                <a:ea typeface="Arial"/>
                <a:cs typeface="Arial"/>
                <a:sym typeface="Arial"/>
              </a:rPr>
              <a:t>contact@lions-elancourt.org</a:t>
            </a:r>
            <a:endParaRPr sz="1279" dirty="0">
              <a:solidFill>
                <a:schemeClr val="bg1"/>
              </a:solidFill>
            </a:endParaRPr>
          </a:p>
          <a:p>
            <a:pPr algn="ctr"/>
            <a:endParaRPr sz="426" dirty="0">
              <a:solidFill>
                <a:schemeClr val="dk1"/>
              </a:solidFill>
              <a:latin typeface="Arial"/>
              <a:ea typeface="Arial"/>
              <a:cs typeface="Arial"/>
              <a:sym typeface="Arial"/>
            </a:endParaRPr>
          </a:p>
        </p:txBody>
      </p:sp>
      <p:sp>
        <p:nvSpPr>
          <p:cNvPr id="13" name="ZoneTexte 12">
            <a:extLst>
              <a:ext uri="{FF2B5EF4-FFF2-40B4-BE49-F238E27FC236}">
                <a16:creationId xmlns:a16="http://schemas.microsoft.com/office/drawing/2014/main" id="{6785710C-EB8E-4312-B1CC-C2FCFDAA2F4C}"/>
              </a:ext>
            </a:extLst>
          </p:cNvPr>
          <p:cNvSpPr txBox="1"/>
          <p:nvPr/>
        </p:nvSpPr>
        <p:spPr>
          <a:xfrm>
            <a:off x="5720781" y="3126241"/>
            <a:ext cx="3460721" cy="707886"/>
          </a:xfrm>
          <a:prstGeom prst="rect">
            <a:avLst/>
          </a:prstGeom>
          <a:noFill/>
        </p:spPr>
        <p:txBody>
          <a:bodyPr wrap="square" rtlCol="0">
            <a:spAutoFit/>
          </a:bodyPr>
          <a:lstStyle/>
          <a:p>
            <a:pPr algn="ctr"/>
            <a:r>
              <a:rPr lang="fr-FR" sz="2000" dirty="0">
                <a:solidFill>
                  <a:schemeClr val="bg1"/>
                </a:solidFill>
              </a:rPr>
              <a:t>Pour plus d’informations, contactez nous:</a:t>
            </a:r>
          </a:p>
        </p:txBody>
      </p:sp>
      <p:sp>
        <p:nvSpPr>
          <p:cNvPr id="14" name="Rectangle : coins arrondis 13">
            <a:extLst>
              <a:ext uri="{FF2B5EF4-FFF2-40B4-BE49-F238E27FC236}">
                <a16:creationId xmlns:a16="http://schemas.microsoft.com/office/drawing/2014/main" id="{A1CBDA19-FFD9-483A-862D-95B68CFD56D2}"/>
              </a:ext>
            </a:extLst>
          </p:cNvPr>
          <p:cNvSpPr/>
          <p:nvPr/>
        </p:nvSpPr>
        <p:spPr>
          <a:xfrm>
            <a:off x="9384898" y="5689600"/>
            <a:ext cx="2159183" cy="70025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919">
              <a:solidFill>
                <a:schemeClr val="bg1"/>
              </a:solidFill>
            </a:endParaRPr>
          </a:p>
        </p:txBody>
      </p:sp>
      <p:sp>
        <p:nvSpPr>
          <p:cNvPr id="15" name="ZoneTexte 14">
            <a:extLst>
              <a:ext uri="{FF2B5EF4-FFF2-40B4-BE49-F238E27FC236}">
                <a16:creationId xmlns:a16="http://schemas.microsoft.com/office/drawing/2014/main" id="{3AFC8C2E-70FB-458B-B9DD-5FFD64C4846E}"/>
              </a:ext>
            </a:extLst>
          </p:cNvPr>
          <p:cNvSpPr txBox="1"/>
          <p:nvPr/>
        </p:nvSpPr>
        <p:spPr>
          <a:xfrm>
            <a:off x="9440981" y="5776888"/>
            <a:ext cx="2159183" cy="276999"/>
          </a:xfrm>
          <a:prstGeom prst="rect">
            <a:avLst/>
          </a:prstGeom>
          <a:solidFill>
            <a:schemeClr val="tx1"/>
          </a:solid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www.lions-elancourt.org</a:t>
            </a:r>
          </a:p>
        </p:txBody>
      </p:sp>
      <p:sp>
        <p:nvSpPr>
          <p:cNvPr id="16" name="Google Shape;252;p1">
            <a:extLst>
              <a:ext uri="{FF2B5EF4-FFF2-40B4-BE49-F238E27FC236}">
                <a16:creationId xmlns:a16="http://schemas.microsoft.com/office/drawing/2014/main" id="{BF8163D0-36E5-43F7-B5C1-18B1C923EA9D}"/>
              </a:ext>
            </a:extLst>
          </p:cNvPr>
          <p:cNvSpPr txBox="1">
            <a:spLocks/>
          </p:cNvSpPr>
          <p:nvPr/>
        </p:nvSpPr>
        <p:spPr>
          <a:xfrm>
            <a:off x="9814093" y="2494672"/>
            <a:ext cx="2256315" cy="700257"/>
          </a:xfrm>
          <a:prstGeom prst="rect">
            <a:avLst/>
          </a:prstGeom>
          <a:noFill/>
          <a:ln>
            <a:noFill/>
          </a:ln>
        </p:spPr>
        <p:txBody>
          <a:bodyPr spcFirstLastPara="1" vert="horz" wrap="square" lIns="97463" tIns="48718" rIns="97463" bIns="48718" rtlCol="0" anchor="ctr" anchorCtr="0">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spcBef>
                <a:spcPts val="0"/>
              </a:spcBef>
              <a:buClr>
                <a:schemeClr val="lt1"/>
              </a:buClr>
              <a:buSzPts val="2400"/>
            </a:pPr>
            <a:r>
              <a:rPr lang="fr-FR" sz="1800" b="1" dirty="0">
                <a:solidFill>
                  <a:schemeClr val="bg1"/>
                </a:solidFill>
                <a:latin typeface="Arial" panose="020B0604020202020204" pitchFamily="34" charset="0"/>
                <a:cs typeface="Arial" panose="020B0604020202020204" pitchFamily="34" charset="0"/>
              </a:rPr>
              <a:t>LIONS CLUB </a:t>
            </a:r>
          </a:p>
          <a:p>
            <a:pPr>
              <a:lnSpc>
                <a:spcPct val="110000"/>
              </a:lnSpc>
              <a:spcBef>
                <a:spcPts val="0"/>
              </a:spcBef>
              <a:buClr>
                <a:schemeClr val="lt1"/>
              </a:buClr>
              <a:buSzPts val="2400"/>
            </a:pPr>
            <a:r>
              <a:rPr lang="fr-FR" sz="1800" b="1" dirty="0">
                <a:solidFill>
                  <a:schemeClr val="bg1"/>
                </a:solidFill>
                <a:latin typeface="Arial" panose="020B0604020202020204" pitchFamily="34" charset="0"/>
                <a:cs typeface="Arial" panose="020B0604020202020204" pitchFamily="34" charset="0"/>
              </a:rPr>
              <a:t>ÉLANCOURT </a:t>
            </a:r>
            <a:r>
              <a:rPr lang="fr-FR" sz="1800" b="1" i="1" dirty="0">
                <a:solidFill>
                  <a:schemeClr val="bg1"/>
                </a:solidFill>
                <a:latin typeface="Arial" panose="020B0604020202020204" pitchFamily="34" charset="0"/>
                <a:cs typeface="Arial" panose="020B0604020202020204" pitchFamily="34" charset="0"/>
              </a:rPr>
              <a:t>AQUALINA</a:t>
            </a:r>
            <a:endParaRPr lang="fr-FR" sz="1800" b="1" dirty="0">
              <a:solidFill>
                <a:schemeClr val="bg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6455B231-255D-4435-9925-190B3AE1D3C8}"/>
              </a:ext>
            </a:extLst>
          </p:cNvPr>
          <p:cNvSpPr txBox="1"/>
          <p:nvPr/>
        </p:nvSpPr>
        <p:spPr>
          <a:xfrm>
            <a:off x="0" y="207627"/>
            <a:ext cx="2485718" cy="369332"/>
          </a:xfrm>
          <a:prstGeom prst="rect">
            <a:avLst/>
          </a:prstGeom>
          <a:noFill/>
        </p:spPr>
        <p:txBody>
          <a:bodyPr wrap="square" rtlCol="0">
            <a:spAutoFit/>
          </a:bodyPr>
          <a:lstStyle/>
          <a:p>
            <a:pPr algn="ctr"/>
            <a:r>
              <a:rPr lang="fr-FR" b="1" dirty="0"/>
              <a:t>Le RECTO</a:t>
            </a:r>
          </a:p>
        </p:txBody>
      </p:sp>
      <p:sp>
        <p:nvSpPr>
          <p:cNvPr id="18" name="Espace réservé du numéro de diapositive 5">
            <a:extLst>
              <a:ext uri="{FF2B5EF4-FFF2-40B4-BE49-F238E27FC236}">
                <a16:creationId xmlns:a16="http://schemas.microsoft.com/office/drawing/2014/main" id="{17B7998B-9476-4AB6-B3A9-540A0AD24499}"/>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bg1"/>
                </a:solidFill>
              </a:rPr>
              <a:pPr/>
              <a:t>23</a:t>
            </a:fld>
            <a:endParaRPr lang="fr-FR" sz="1800" b="1" dirty="0">
              <a:solidFill>
                <a:schemeClr val="bg1"/>
              </a:solidFill>
            </a:endParaRPr>
          </a:p>
        </p:txBody>
      </p:sp>
    </p:spTree>
    <p:extLst>
      <p:ext uri="{BB962C8B-B14F-4D97-AF65-F5344CB8AC3E}">
        <p14:creationId xmlns:p14="http://schemas.microsoft.com/office/powerpoint/2010/main" val="2382984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6A2483D-81C8-43C1-9974-6ED84EE026B3}"/>
              </a:ext>
            </a:extLst>
          </p:cNvPr>
          <p:cNvPicPr>
            <a:picLocks noChangeAspect="1"/>
          </p:cNvPicPr>
          <p:nvPr/>
        </p:nvPicPr>
        <p:blipFill>
          <a:blip r:embed="rId3"/>
          <a:stretch>
            <a:fillRect/>
          </a:stretch>
        </p:blipFill>
        <p:spPr>
          <a:xfrm>
            <a:off x="2485718" y="0"/>
            <a:ext cx="9706282" cy="6858000"/>
          </a:xfrm>
          <a:prstGeom prst="rect">
            <a:avLst/>
          </a:prstGeom>
        </p:spPr>
      </p:pic>
      <p:sp>
        <p:nvSpPr>
          <p:cNvPr id="3" name="ZoneTexte 2">
            <a:extLst>
              <a:ext uri="{FF2B5EF4-FFF2-40B4-BE49-F238E27FC236}">
                <a16:creationId xmlns:a16="http://schemas.microsoft.com/office/drawing/2014/main" id="{29575F0D-3117-44D0-BFBD-296C6E6B93F8}"/>
              </a:ext>
            </a:extLst>
          </p:cNvPr>
          <p:cNvSpPr txBox="1"/>
          <p:nvPr/>
        </p:nvSpPr>
        <p:spPr>
          <a:xfrm>
            <a:off x="184400" y="1153917"/>
            <a:ext cx="1980302" cy="3416320"/>
          </a:xfrm>
          <a:prstGeom prst="rect">
            <a:avLst/>
          </a:prstGeom>
          <a:noFill/>
        </p:spPr>
        <p:txBody>
          <a:bodyPr wrap="square" rtlCol="0">
            <a:spAutoFit/>
          </a:bodyPr>
          <a:lstStyle/>
          <a:p>
            <a:r>
              <a:rPr lang="fr-FR" dirty="0"/>
              <a:t>Pour commencer. Insérez une image pour illustrer le fond de votre flyer ou choisissez un fond unis en mettant en forme l’arrière plan et en choisissant la couleur et le dégradé que vous désiré.</a:t>
            </a:r>
          </a:p>
        </p:txBody>
      </p:sp>
      <p:sp>
        <p:nvSpPr>
          <p:cNvPr id="4" name="ZoneTexte 3">
            <a:extLst>
              <a:ext uri="{FF2B5EF4-FFF2-40B4-BE49-F238E27FC236}">
                <a16:creationId xmlns:a16="http://schemas.microsoft.com/office/drawing/2014/main" id="{E11FAA75-0434-4493-9C14-AD64320C8817}"/>
              </a:ext>
            </a:extLst>
          </p:cNvPr>
          <p:cNvSpPr txBox="1"/>
          <p:nvPr/>
        </p:nvSpPr>
        <p:spPr>
          <a:xfrm>
            <a:off x="0" y="207627"/>
            <a:ext cx="2485718" cy="369332"/>
          </a:xfrm>
          <a:prstGeom prst="rect">
            <a:avLst/>
          </a:prstGeom>
          <a:noFill/>
        </p:spPr>
        <p:txBody>
          <a:bodyPr wrap="square" rtlCol="0">
            <a:spAutoFit/>
          </a:bodyPr>
          <a:lstStyle/>
          <a:p>
            <a:pPr algn="ctr"/>
            <a:r>
              <a:rPr lang="fr-FR" b="1" dirty="0"/>
              <a:t>Le RECTO</a:t>
            </a:r>
          </a:p>
        </p:txBody>
      </p:sp>
      <p:sp>
        <p:nvSpPr>
          <p:cNvPr id="8" name="Espace réservé du numéro de diapositive 5">
            <a:extLst>
              <a:ext uri="{FF2B5EF4-FFF2-40B4-BE49-F238E27FC236}">
                <a16:creationId xmlns:a16="http://schemas.microsoft.com/office/drawing/2014/main" id="{017E5CCB-569F-4AD3-8D5A-2ECC88E6B905}"/>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24</a:t>
            </a:fld>
            <a:endParaRPr lang="fr-FR" sz="1800" b="1" dirty="0">
              <a:solidFill>
                <a:schemeClr val="tx1"/>
              </a:solidFill>
            </a:endParaRPr>
          </a:p>
        </p:txBody>
      </p:sp>
    </p:spTree>
    <p:extLst>
      <p:ext uri="{BB962C8B-B14F-4D97-AF65-F5344CB8AC3E}">
        <p14:creationId xmlns:p14="http://schemas.microsoft.com/office/powerpoint/2010/main" val="1762510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E64504C-49BA-43F3-8082-20F424A02E6A}"/>
              </a:ext>
            </a:extLst>
          </p:cNvPr>
          <p:cNvPicPr>
            <a:picLocks noChangeAspect="1"/>
          </p:cNvPicPr>
          <p:nvPr/>
        </p:nvPicPr>
        <p:blipFill>
          <a:blip r:embed="rId2"/>
          <a:stretch>
            <a:fillRect/>
          </a:stretch>
        </p:blipFill>
        <p:spPr>
          <a:xfrm>
            <a:off x="2483355" y="0"/>
            <a:ext cx="9708645" cy="6861226"/>
          </a:xfrm>
          <a:prstGeom prst="rect">
            <a:avLst/>
          </a:prstGeom>
        </p:spPr>
      </p:pic>
      <p:pic>
        <p:nvPicPr>
          <p:cNvPr id="3" name="Image 2">
            <a:extLst>
              <a:ext uri="{FF2B5EF4-FFF2-40B4-BE49-F238E27FC236}">
                <a16:creationId xmlns:a16="http://schemas.microsoft.com/office/drawing/2014/main" id="{164AF95D-A291-4619-966C-C8F34851744E}"/>
              </a:ext>
            </a:extLst>
          </p:cNvPr>
          <p:cNvPicPr>
            <a:picLocks noChangeAspect="1"/>
          </p:cNvPicPr>
          <p:nvPr/>
        </p:nvPicPr>
        <p:blipFill>
          <a:blip r:embed="rId3"/>
          <a:stretch>
            <a:fillRect/>
          </a:stretch>
        </p:blipFill>
        <p:spPr>
          <a:xfrm>
            <a:off x="2483355" y="0"/>
            <a:ext cx="3297169" cy="6858000"/>
          </a:xfrm>
          <a:prstGeom prst="rect">
            <a:avLst/>
          </a:prstGeom>
        </p:spPr>
      </p:pic>
      <p:sp>
        <p:nvSpPr>
          <p:cNvPr id="4" name="ZoneTexte 3">
            <a:extLst>
              <a:ext uri="{FF2B5EF4-FFF2-40B4-BE49-F238E27FC236}">
                <a16:creationId xmlns:a16="http://schemas.microsoft.com/office/drawing/2014/main" id="{EBC87B92-9FB7-4F8C-AAE8-D3C0072C08EA}"/>
              </a:ext>
            </a:extLst>
          </p:cNvPr>
          <p:cNvSpPr txBox="1"/>
          <p:nvPr/>
        </p:nvSpPr>
        <p:spPr>
          <a:xfrm>
            <a:off x="184400" y="1153917"/>
            <a:ext cx="1980302" cy="2308324"/>
          </a:xfrm>
          <a:prstGeom prst="rect">
            <a:avLst/>
          </a:prstGeom>
          <a:noFill/>
        </p:spPr>
        <p:txBody>
          <a:bodyPr wrap="square" rtlCol="0">
            <a:spAutoFit/>
          </a:bodyPr>
          <a:lstStyle/>
          <a:p>
            <a:r>
              <a:rPr lang="fr-FR" dirty="0"/>
              <a:t>Insérez les images que vous avez sélectionnée  pour illustrer votre flyer (ici image reprise d’une ancienne version de flyer Lions)</a:t>
            </a:r>
          </a:p>
        </p:txBody>
      </p:sp>
      <p:sp>
        <p:nvSpPr>
          <p:cNvPr id="5" name="ZoneTexte 4">
            <a:extLst>
              <a:ext uri="{FF2B5EF4-FFF2-40B4-BE49-F238E27FC236}">
                <a16:creationId xmlns:a16="http://schemas.microsoft.com/office/drawing/2014/main" id="{121165BD-F5B7-45F6-BF82-3B8B1CE2C76B}"/>
              </a:ext>
            </a:extLst>
          </p:cNvPr>
          <p:cNvSpPr txBox="1"/>
          <p:nvPr/>
        </p:nvSpPr>
        <p:spPr>
          <a:xfrm>
            <a:off x="0" y="207627"/>
            <a:ext cx="2485718" cy="369332"/>
          </a:xfrm>
          <a:prstGeom prst="rect">
            <a:avLst/>
          </a:prstGeom>
          <a:noFill/>
        </p:spPr>
        <p:txBody>
          <a:bodyPr wrap="square" rtlCol="0">
            <a:spAutoFit/>
          </a:bodyPr>
          <a:lstStyle/>
          <a:p>
            <a:pPr algn="ctr"/>
            <a:r>
              <a:rPr lang="fr-FR" b="1" dirty="0"/>
              <a:t>Le RECTO</a:t>
            </a:r>
          </a:p>
        </p:txBody>
      </p:sp>
      <p:sp>
        <p:nvSpPr>
          <p:cNvPr id="7" name="Espace réservé du numéro de diapositive 5">
            <a:extLst>
              <a:ext uri="{FF2B5EF4-FFF2-40B4-BE49-F238E27FC236}">
                <a16:creationId xmlns:a16="http://schemas.microsoft.com/office/drawing/2014/main" id="{57E28BD9-9F18-43A0-A77F-3FBA5706E411}"/>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25</a:t>
            </a:fld>
            <a:endParaRPr lang="fr-FR" sz="1800" b="1" dirty="0">
              <a:solidFill>
                <a:schemeClr val="tx1"/>
              </a:solidFill>
            </a:endParaRPr>
          </a:p>
        </p:txBody>
      </p:sp>
    </p:spTree>
    <p:extLst>
      <p:ext uri="{BB962C8B-B14F-4D97-AF65-F5344CB8AC3E}">
        <p14:creationId xmlns:p14="http://schemas.microsoft.com/office/powerpoint/2010/main" val="3393915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6A2483D-81C8-43C1-9974-6ED84EE026B3}"/>
              </a:ext>
            </a:extLst>
          </p:cNvPr>
          <p:cNvPicPr>
            <a:picLocks noChangeAspect="1"/>
          </p:cNvPicPr>
          <p:nvPr/>
        </p:nvPicPr>
        <p:blipFill>
          <a:blip r:embed="rId3"/>
          <a:stretch>
            <a:fillRect/>
          </a:stretch>
        </p:blipFill>
        <p:spPr>
          <a:xfrm>
            <a:off x="2485718" y="0"/>
            <a:ext cx="9706282" cy="6858000"/>
          </a:xfrm>
          <a:prstGeom prst="rect">
            <a:avLst/>
          </a:prstGeom>
        </p:spPr>
      </p:pic>
      <p:pic>
        <p:nvPicPr>
          <p:cNvPr id="5" name="Image 4">
            <a:extLst>
              <a:ext uri="{FF2B5EF4-FFF2-40B4-BE49-F238E27FC236}">
                <a16:creationId xmlns:a16="http://schemas.microsoft.com/office/drawing/2014/main" id="{A7BD60AA-AA48-4515-87D4-A37274981DB5}"/>
              </a:ext>
            </a:extLst>
          </p:cNvPr>
          <p:cNvPicPr>
            <a:picLocks noChangeAspect="1"/>
          </p:cNvPicPr>
          <p:nvPr/>
        </p:nvPicPr>
        <p:blipFill>
          <a:blip r:embed="rId4"/>
          <a:stretch>
            <a:fillRect/>
          </a:stretch>
        </p:blipFill>
        <p:spPr>
          <a:xfrm>
            <a:off x="2485718" y="0"/>
            <a:ext cx="3295618" cy="6854775"/>
          </a:xfrm>
          <a:prstGeom prst="rect">
            <a:avLst/>
          </a:prstGeom>
        </p:spPr>
      </p:pic>
      <p:pic>
        <p:nvPicPr>
          <p:cNvPr id="6" name="Image 5">
            <a:extLst>
              <a:ext uri="{FF2B5EF4-FFF2-40B4-BE49-F238E27FC236}">
                <a16:creationId xmlns:a16="http://schemas.microsoft.com/office/drawing/2014/main" id="{5B3C61A1-8B2E-4B9D-B562-DFF84CF4E070}"/>
              </a:ext>
            </a:extLst>
          </p:cNvPr>
          <p:cNvPicPr>
            <a:picLocks noChangeAspect="1"/>
          </p:cNvPicPr>
          <p:nvPr/>
        </p:nvPicPr>
        <p:blipFill>
          <a:blip r:embed="rId5"/>
          <a:stretch>
            <a:fillRect/>
          </a:stretch>
        </p:blipFill>
        <p:spPr>
          <a:xfrm>
            <a:off x="8888363" y="0"/>
            <a:ext cx="3264421" cy="6858000"/>
          </a:xfrm>
          <a:prstGeom prst="rect">
            <a:avLst/>
          </a:prstGeom>
        </p:spPr>
      </p:pic>
      <p:sp>
        <p:nvSpPr>
          <p:cNvPr id="9" name="ZoneTexte 8">
            <a:extLst>
              <a:ext uri="{FF2B5EF4-FFF2-40B4-BE49-F238E27FC236}">
                <a16:creationId xmlns:a16="http://schemas.microsoft.com/office/drawing/2014/main" id="{FE1A8D89-7424-4E6A-BC5C-5BAFEA2A1A83}"/>
              </a:ext>
            </a:extLst>
          </p:cNvPr>
          <p:cNvSpPr txBox="1"/>
          <p:nvPr/>
        </p:nvSpPr>
        <p:spPr>
          <a:xfrm>
            <a:off x="0" y="207627"/>
            <a:ext cx="2485718" cy="369332"/>
          </a:xfrm>
          <a:prstGeom prst="rect">
            <a:avLst/>
          </a:prstGeom>
          <a:noFill/>
        </p:spPr>
        <p:txBody>
          <a:bodyPr wrap="square" rtlCol="0">
            <a:spAutoFit/>
          </a:bodyPr>
          <a:lstStyle/>
          <a:p>
            <a:pPr algn="ctr"/>
            <a:r>
              <a:rPr lang="fr-FR" b="1" dirty="0"/>
              <a:t>Le RECTO</a:t>
            </a:r>
          </a:p>
        </p:txBody>
      </p:sp>
      <p:sp>
        <p:nvSpPr>
          <p:cNvPr id="10" name="ZoneTexte 9">
            <a:extLst>
              <a:ext uri="{FF2B5EF4-FFF2-40B4-BE49-F238E27FC236}">
                <a16:creationId xmlns:a16="http://schemas.microsoft.com/office/drawing/2014/main" id="{D8D1EC0C-17D5-49BA-A938-05A5A4FFAECF}"/>
              </a:ext>
            </a:extLst>
          </p:cNvPr>
          <p:cNvSpPr txBox="1"/>
          <p:nvPr/>
        </p:nvSpPr>
        <p:spPr>
          <a:xfrm>
            <a:off x="184400" y="1153917"/>
            <a:ext cx="1980302" cy="2308324"/>
          </a:xfrm>
          <a:prstGeom prst="rect">
            <a:avLst/>
          </a:prstGeom>
          <a:noFill/>
        </p:spPr>
        <p:txBody>
          <a:bodyPr wrap="square" rtlCol="0">
            <a:spAutoFit/>
          </a:bodyPr>
          <a:lstStyle/>
          <a:p>
            <a:r>
              <a:rPr lang="fr-FR" dirty="0"/>
              <a:t>Insérez les images que vous avez sélectionnée  pour illustrer votre flyer (ici image reprise d’une ancienne version de flyer Lions)</a:t>
            </a:r>
          </a:p>
        </p:txBody>
      </p:sp>
      <p:sp>
        <p:nvSpPr>
          <p:cNvPr id="11" name="Espace réservé du numéro de diapositive 5">
            <a:extLst>
              <a:ext uri="{FF2B5EF4-FFF2-40B4-BE49-F238E27FC236}">
                <a16:creationId xmlns:a16="http://schemas.microsoft.com/office/drawing/2014/main" id="{AFCF8324-B269-4C2C-9081-EE3E59B74829}"/>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bg1"/>
                </a:solidFill>
              </a:rPr>
              <a:pPr/>
              <a:t>26</a:t>
            </a:fld>
            <a:endParaRPr lang="fr-FR" sz="1800" b="1" dirty="0">
              <a:solidFill>
                <a:schemeClr val="bg1"/>
              </a:solidFill>
            </a:endParaRPr>
          </a:p>
        </p:txBody>
      </p:sp>
    </p:spTree>
    <p:extLst>
      <p:ext uri="{BB962C8B-B14F-4D97-AF65-F5344CB8AC3E}">
        <p14:creationId xmlns:p14="http://schemas.microsoft.com/office/powerpoint/2010/main" val="2340243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6A2483D-81C8-43C1-9974-6ED84EE026B3}"/>
              </a:ext>
            </a:extLst>
          </p:cNvPr>
          <p:cNvPicPr>
            <a:picLocks noChangeAspect="1"/>
          </p:cNvPicPr>
          <p:nvPr/>
        </p:nvPicPr>
        <p:blipFill>
          <a:blip r:embed="rId3"/>
          <a:stretch>
            <a:fillRect/>
          </a:stretch>
        </p:blipFill>
        <p:spPr>
          <a:xfrm>
            <a:off x="2485718" y="0"/>
            <a:ext cx="9706282" cy="6858000"/>
          </a:xfrm>
          <a:prstGeom prst="rect">
            <a:avLst/>
          </a:prstGeom>
        </p:spPr>
      </p:pic>
      <p:pic>
        <p:nvPicPr>
          <p:cNvPr id="5" name="Image 4">
            <a:extLst>
              <a:ext uri="{FF2B5EF4-FFF2-40B4-BE49-F238E27FC236}">
                <a16:creationId xmlns:a16="http://schemas.microsoft.com/office/drawing/2014/main" id="{A7BD60AA-AA48-4515-87D4-A37274981DB5}"/>
              </a:ext>
            </a:extLst>
          </p:cNvPr>
          <p:cNvPicPr>
            <a:picLocks noChangeAspect="1"/>
          </p:cNvPicPr>
          <p:nvPr/>
        </p:nvPicPr>
        <p:blipFill>
          <a:blip r:embed="rId4"/>
          <a:stretch>
            <a:fillRect/>
          </a:stretch>
        </p:blipFill>
        <p:spPr>
          <a:xfrm>
            <a:off x="2485718" y="0"/>
            <a:ext cx="3295618" cy="6854775"/>
          </a:xfrm>
          <a:prstGeom prst="rect">
            <a:avLst/>
          </a:prstGeom>
        </p:spPr>
      </p:pic>
      <p:pic>
        <p:nvPicPr>
          <p:cNvPr id="6" name="Image 5">
            <a:extLst>
              <a:ext uri="{FF2B5EF4-FFF2-40B4-BE49-F238E27FC236}">
                <a16:creationId xmlns:a16="http://schemas.microsoft.com/office/drawing/2014/main" id="{5B3C61A1-8B2E-4B9D-B562-DFF84CF4E070}"/>
              </a:ext>
            </a:extLst>
          </p:cNvPr>
          <p:cNvPicPr>
            <a:picLocks noChangeAspect="1"/>
          </p:cNvPicPr>
          <p:nvPr/>
        </p:nvPicPr>
        <p:blipFill>
          <a:blip r:embed="rId5"/>
          <a:stretch>
            <a:fillRect/>
          </a:stretch>
        </p:blipFill>
        <p:spPr>
          <a:xfrm>
            <a:off x="8888363" y="0"/>
            <a:ext cx="3264421" cy="6858000"/>
          </a:xfrm>
          <a:prstGeom prst="rect">
            <a:avLst/>
          </a:prstGeom>
        </p:spPr>
      </p:pic>
      <p:sp>
        <p:nvSpPr>
          <p:cNvPr id="8" name="ZoneTexte 7">
            <a:extLst>
              <a:ext uri="{FF2B5EF4-FFF2-40B4-BE49-F238E27FC236}">
                <a16:creationId xmlns:a16="http://schemas.microsoft.com/office/drawing/2014/main" id="{6E179615-07BA-49D3-B77E-991F88BFFB51}"/>
              </a:ext>
            </a:extLst>
          </p:cNvPr>
          <p:cNvSpPr txBox="1"/>
          <p:nvPr/>
        </p:nvSpPr>
        <p:spPr>
          <a:xfrm>
            <a:off x="184400" y="1153917"/>
            <a:ext cx="1980302" cy="1200329"/>
          </a:xfrm>
          <a:prstGeom prst="rect">
            <a:avLst/>
          </a:prstGeom>
          <a:noFill/>
        </p:spPr>
        <p:txBody>
          <a:bodyPr wrap="square" rtlCol="0">
            <a:spAutoFit/>
          </a:bodyPr>
          <a:lstStyle/>
          <a:p>
            <a:r>
              <a:rPr lang="fr-FR" dirty="0"/>
              <a:t>Insérez votre blason et une zone de texte avec le nom de votre club</a:t>
            </a:r>
          </a:p>
        </p:txBody>
      </p:sp>
      <p:sp>
        <p:nvSpPr>
          <p:cNvPr id="9" name="Google Shape;252;p1">
            <a:extLst>
              <a:ext uri="{FF2B5EF4-FFF2-40B4-BE49-F238E27FC236}">
                <a16:creationId xmlns:a16="http://schemas.microsoft.com/office/drawing/2014/main" id="{8930DA52-8ADA-4954-933D-DB7F89964DF5}"/>
              </a:ext>
            </a:extLst>
          </p:cNvPr>
          <p:cNvSpPr txBox="1">
            <a:spLocks/>
          </p:cNvSpPr>
          <p:nvPr/>
        </p:nvSpPr>
        <p:spPr>
          <a:xfrm>
            <a:off x="5734476" y="252803"/>
            <a:ext cx="3460721" cy="1334847"/>
          </a:xfrm>
          <a:prstGeom prst="rect">
            <a:avLst/>
          </a:prstGeom>
          <a:noFill/>
          <a:ln>
            <a:noFill/>
          </a:ln>
        </p:spPr>
        <p:txBody>
          <a:bodyPr spcFirstLastPara="1" vert="horz" wrap="square" lIns="97463" tIns="48718" rIns="97463" bIns="48718"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lt1"/>
              </a:buClr>
              <a:buSzPts val="2400"/>
            </a:pPr>
            <a:r>
              <a:rPr lang="fr-FR" sz="2132" b="1" dirty="0">
                <a:solidFill>
                  <a:schemeClr val="bg1"/>
                </a:solidFill>
              </a:rPr>
              <a:t>LIONS CLUB ÉLANCOURT</a:t>
            </a:r>
            <a:br>
              <a:rPr lang="fr-FR" sz="2132" b="1" dirty="0">
                <a:solidFill>
                  <a:schemeClr val="bg1"/>
                </a:solidFill>
              </a:rPr>
            </a:br>
            <a:r>
              <a:rPr lang="fr-FR" sz="2132" b="1" i="1" dirty="0">
                <a:solidFill>
                  <a:schemeClr val="bg1"/>
                </a:solidFill>
              </a:rPr>
              <a:t>AQUALINA</a:t>
            </a:r>
            <a:endParaRPr lang="fr-FR" sz="2132" b="1" dirty="0">
              <a:solidFill>
                <a:schemeClr val="bg1"/>
              </a:solidFill>
            </a:endParaRPr>
          </a:p>
        </p:txBody>
      </p:sp>
      <p:pic>
        <p:nvPicPr>
          <p:cNvPr id="10" name="Image 9">
            <a:extLst>
              <a:ext uri="{FF2B5EF4-FFF2-40B4-BE49-F238E27FC236}">
                <a16:creationId xmlns:a16="http://schemas.microsoft.com/office/drawing/2014/main" id="{D720314A-080F-4E67-BD77-3220C856FA21}"/>
              </a:ext>
            </a:extLst>
          </p:cNvPr>
          <p:cNvPicPr>
            <a:picLocks noChangeAspect="1"/>
          </p:cNvPicPr>
          <p:nvPr/>
        </p:nvPicPr>
        <p:blipFill>
          <a:blip r:embed="rId6"/>
          <a:stretch>
            <a:fillRect/>
          </a:stretch>
        </p:blipFill>
        <p:spPr>
          <a:xfrm>
            <a:off x="6997495" y="1404776"/>
            <a:ext cx="1018791" cy="1199202"/>
          </a:xfrm>
          <a:prstGeom prst="rect">
            <a:avLst/>
          </a:prstGeom>
        </p:spPr>
      </p:pic>
      <p:sp>
        <p:nvSpPr>
          <p:cNvPr id="11" name="ZoneTexte 10">
            <a:extLst>
              <a:ext uri="{FF2B5EF4-FFF2-40B4-BE49-F238E27FC236}">
                <a16:creationId xmlns:a16="http://schemas.microsoft.com/office/drawing/2014/main" id="{DA3A2DE5-C92A-424E-97C6-D0DEB12E8E08}"/>
              </a:ext>
            </a:extLst>
          </p:cNvPr>
          <p:cNvSpPr txBox="1"/>
          <p:nvPr/>
        </p:nvSpPr>
        <p:spPr>
          <a:xfrm>
            <a:off x="0" y="207627"/>
            <a:ext cx="2485718" cy="369332"/>
          </a:xfrm>
          <a:prstGeom prst="rect">
            <a:avLst/>
          </a:prstGeom>
          <a:noFill/>
        </p:spPr>
        <p:txBody>
          <a:bodyPr wrap="square" rtlCol="0">
            <a:spAutoFit/>
          </a:bodyPr>
          <a:lstStyle/>
          <a:p>
            <a:pPr algn="ctr"/>
            <a:r>
              <a:rPr lang="fr-FR" b="1" dirty="0"/>
              <a:t>Le RECTO</a:t>
            </a:r>
          </a:p>
        </p:txBody>
      </p:sp>
      <p:sp>
        <p:nvSpPr>
          <p:cNvPr id="12" name="Espace réservé du numéro de diapositive 5">
            <a:extLst>
              <a:ext uri="{FF2B5EF4-FFF2-40B4-BE49-F238E27FC236}">
                <a16:creationId xmlns:a16="http://schemas.microsoft.com/office/drawing/2014/main" id="{3C0C081A-41A6-42E8-9C1D-3404C964E89E}"/>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bg1"/>
                </a:solidFill>
              </a:rPr>
              <a:pPr/>
              <a:t>27</a:t>
            </a:fld>
            <a:endParaRPr lang="fr-FR" sz="1800" b="1" dirty="0">
              <a:solidFill>
                <a:schemeClr val="bg1"/>
              </a:solidFill>
            </a:endParaRPr>
          </a:p>
        </p:txBody>
      </p:sp>
    </p:spTree>
    <p:extLst>
      <p:ext uri="{BB962C8B-B14F-4D97-AF65-F5344CB8AC3E}">
        <p14:creationId xmlns:p14="http://schemas.microsoft.com/office/powerpoint/2010/main" val="795262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6A2483D-81C8-43C1-9974-6ED84EE026B3}"/>
              </a:ext>
            </a:extLst>
          </p:cNvPr>
          <p:cNvPicPr>
            <a:picLocks noChangeAspect="1"/>
          </p:cNvPicPr>
          <p:nvPr/>
        </p:nvPicPr>
        <p:blipFill>
          <a:blip r:embed="rId3"/>
          <a:stretch>
            <a:fillRect/>
          </a:stretch>
        </p:blipFill>
        <p:spPr>
          <a:xfrm>
            <a:off x="2485718" y="0"/>
            <a:ext cx="9706282" cy="6858000"/>
          </a:xfrm>
          <a:prstGeom prst="rect">
            <a:avLst/>
          </a:prstGeom>
        </p:spPr>
      </p:pic>
      <p:pic>
        <p:nvPicPr>
          <p:cNvPr id="5" name="Image 4">
            <a:extLst>
              <a:ext uri="{FF2B5EF4-FFF2-40B4-BE49-F238E27FC236}">
                <a16:creationId xmlns:a16="http://schemas.microsoft.com/office/drawing/2014/main" id="{A7BD60AA-AA48-4515-87D4-A37274981DB5}"/>
              </a:ext>
            </a:extLst>
          </p:cNvPr>
          <p:cNvPicPr>
            <a:picLocks noChangeAspect="1"/>
          </p:cNvPicPr>
          <p:nvPr/>
        </p:nvPicPr>
        <p:blipFill>
          <a:blip r:embed="rId4"/>
          <a:stretch>
            <a:fillRect/>
          </a:stretch>
        </p:blipFill>
        <p:spPr>
          <a:xfrm>
            <a:off x="2485718" y="0"/>
            <a:ext cx="3295618" cy="6854775"/>
          </a:xfrm>
          <a:prstGeom prst="rect">
            <a:avLst/>
          </a:prstGeom>
        </p:spPr>
      </p:pic>
      <p:pic>
        <p:nvPicPr>
          <p:cNvPr id="6" name="Image 5">
            <a:extLst>
              <a:ext uri="{FF2B5EF4-FFF2-40B4-BE49-F238E27FC236}">
                <a16:creationId xmlns:a16="http://schemas.microsoft.com/office/drawing/2014/main" id="{5B3C61A1-8B2E-4B9D-B562-DFF84CF4E070}"/>
              </a:ext>
            </a:extLst>
          </p:cNvPr>
          <p:cNvPicPr>
            <a:picLocks noChangeAspect="1"/>
          </p:cNvPicPr>
          <p:nvPr/>
        </p:nvPicPr>
        <p:blipFill>
          <a:blip r:embed="rId5"/>
          <a:stretch>
            <a:fillRect/>
          </a:stretch>
        </p:blipFill>
        <p:spPr>
          <a:xfrm>
            <a:off x="8888363" y="0"/>
            <a:ext cx="3264421" cy="6858000"/>
          </a:xfrm>
          <a:prstGeom prst="rect">
            <a:avLst/>
          </a:prstGeom>
        </p:spPr>
      </p:pic>
      <p:sp>
        <p:nvSpPr>
          <p:cNvPr id="8" name="ZoneTexte 7">
            <a:extLst>
              <a:ext uri="{FF2B5EF4-FFF2-40B4-BE49-F238E27FC236}">
                <a16:creationId xmlns:a16="http://schemas.microsoft.com/office/drawing/2014/main" id="{6E179615-07BA-49D3-B77E-991F88BFFB51}"/>
              </a:ext>
            </a:extLst>
          </p:cNvPr>
          <p:cNvSpPr txBox="1"/>
          <p:nvPr/>
        </p:nvSpPr>
        <p:spPr>
          <a:xfrm>
            <a:off x="184400" y="1153917"/>
            <a:ext cx="1980302" cy="1200329"/>
          </a:xfrm>
          <a:prstGeom prst="rect">
            <a:avLst/>
          </a:prstGeom>
          <a:noFill/>
        </p:spPr>
        <p:txBody>
          <a:bodyPr wrap="square" rtlCol="0">
            <a:spAutoFit/>
          </a:bodyPr>
          <a:lstStyle/>
          <a:p>
            <a:r>
              <a:rPr lang="fr-FR" dirty="0"/>
              <a:t>Insérez les autres informations que vous voulez insérer dans votre flyer</a:t>
            </a:r>
          </a:p>
        </p:txBody>
      </p:sp>
      <p:sp>
        <p:nvSpPr>
          <p:cNvPr id="9" name="Google Shape;252;p1">
            <a:extLst>
              <a:ext uri="{FF2B5EF4-FFF2-40B4-BE49-F238E27FC236}">
                <a16:creationId xmlns:a16="http://schemas.microsoft.com/office/drawing/2014/main" id="{8930DA52-8ADA-4954-933D-DB7F89964DF5}"/>
              </a:ext>
            </a:extLst>
          </p:cNvPr>
          <p:cNvSpPr txBox="1">
            <a:spLocks/>
          </p:cNvSpPr>
          <p:nvPr/>
        </p:nvSpPr>
        <p:spPr>
          <a:xfrm>
            <a:off x="5734476" y="252803"/>
            <a:ext cx="3460721" cy="1334847"/>
          </a:xfrm>
          <a:prstGeom prst="rect">
            <a:avLst/>
          </a:prstGeom>
          <a:noFill/>
          <a:ln>
            <a:noFill/>
          </a:ln>
        </p:spPr>
        <p:txBody>
          <a:bodyPr spcFirstLastPara="1" vert="horz" wrap="square" lIns="97463" tIns="48718" rIns="97463" bIns="48718"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lt1"/>
              </a:buClr>
              <a:buSzPts val="2400"/>
            </a:pPr>
            <a:r>
              <a:rPr lang="fr-FR" sz="2132" b="1">
                <a:solidFill>
                  <a:schemeClr val="bg1"/>
                </a:solidFill>
              </a:rPr>
              <a:t>LIONS CLUB ÉLANCOURT</a:t>
            </a:r>
            <a:br>
              <a:rPr lang="fr-FR" sz="2132" b="1">
                <a:solidFill>
                  <a:schemeClr val="bg1"/>
                </a:solidFill>
              </a:rPr>
            </a:br>
            <a:r>
              <a:rPr lang="fr-FR" sz="2132" b="1" i="1">
                <a:solidFill>
                  <a:schemeClr val="bg1"/>
                </a:solidFill>
              </a:rPr>
              <a:t>AQUALINA</a:t>
            </a:r>
            <a:endParaRPr lang="fr-FR" sz="2132" b="1" dirty="0">
              <a:solidFill>
                <a:schemeClr val="bg1"/>
              </a:solidFill>
            </a:endParaRPr>
          </a:p>
        </p:txBody>
      </p:sp>
      <p:pic>
        <p:nvPicPr>
          <p:cNvPr id="10" name="Image 9">
            <a:extLst>
              <a:ext uri="{FF2B5EF4-FFF2-40B4-BE49-F238E27FC236}">
                <a16:creationId xmlns:a16="http://schemas.microsoft.com/office/drawing/2014/main" id="{D720314A-080F-4E67-BD77-3220C856FA21}"/>
              </a:ext>
            </a:extLst>
          </p:cNvPr>
          <p:cNvPicPr>
            <a:picLocks noChangeAspect="1"/>
          </p:cNvPicPr>
          <p:nvPr/>
        </p:nvPicPr>
        <p:blipFill>
          <a:blip r:embed="rId6"/>
          <a:stretch>
            <a:fillRect/>
          </a:stretch>
        </p:blipFill>
        <p:spPr>
          <a:xfrm>
            <a:off x="6997495" y="1404776"/>
            <a:ext cx="1018791" cy="1199202"/>
          </a:xfrm>
          <a:prstGeom prst="rect">
            <a:avLst/>
          </a:prstGeom>
        </p:spPr>
      </p:pic>
      <p:sp>
        <p:nvSpPr>
          <p:cNvPr id="11" name="Rectangle : coins arrondis 10">
            <a:extLst>
              <a:ext uri="{FF2B5EF4-FFF2-40B4-BE49-F238E27FC236}">
                <a16:creationId xmlns:a16="http://schemas.microsoft.com/office/drawing/2014/main" id="{487B5D59-AE26-4BB8-AEE3-3981E9703603}"/>
              </a:ext>
            </a:extLst>
          </p:cNvPr>
          <p:cNvSpPr/>
          <p:nvPr/>
        </p:nvSpPr>
        <p:spPr>
          <a:xfrm>
            <a:off x="6053100" y="4264801"/>
            <a:ext cx="2652326" cy="20742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sz="1919"/>
          </a:p>
        </p:txBody>
      </p:sp>
      <p:sp>
        <p:nvSpPr>
          <p:cNvPr id="12" name="Google Shape;263;p1">
            <a:extLst>
              <a:ext uri="{FF2B5EF4-FFF2-40B4-BE49-F238E27FC236}">
                <a16:creationId xmlns:a16="http://schemas.microsoft.com/office/drawing/2014/main" id="{27C74312-8DCA-4DC7-990F-2054D74DEBDB}"/>
              </a:ext>
            </a:extLst>
          </p:cNvPr>
          <p:cNvSpPr txBox="1"/>
          <p:nvPr/>
        </p:nvSpPr>
        <p:spPr>
          <a:xfrm>
            <a:off x="5611337" y="4450801"/>
            <a:ext cx="3447026" cy="1738708"/>
          </a:xfrm>
          <a:prstGeom prst="rect">
            <a:avLst/>
          </a:prstGeom>
          <a:noFill/>
          <a:ln>
            <a:noFill/>
          </a:ln>
        </p:spPr>
        <p:txBody>
          <a:bodyPr spcFirstLastPara="1" wrap="square" lIns="97463" tIns="48718" rIns="97463" bIns="48718" anchor="t" anchorCtr="0">
            <a:spAutoFit/>
          </a:bodyPr>
          <a:lstStyle/>
          <a:p>
            <a:pPr algn="ctr"/>
            <a:r>
              <a:rPr lang="fr-FR" sz="1279" b="1" dirty="0">
                <a:solidFill>
                  <a:schemeClr val="bg1"/>
                </a:solidFill>
                <a:latin typeface="Arial"/>
                <a:ea typeface="Arial"/>
                <a:cs typeface="Arial"/>
                <a:sym typeface="Arial"/>
              </a:rPr>
              <a:t>LIONS CLUB </a:t>
            </a:r>
          </a:p>
          <a:p>
            <a:pPr algn="ctr"/>
            <a:r>
              <a:rPr lang="fr-FR" sz="1279" b="1" dirty="0">
                <a:solidFill>
                  <a:schemeClr val="bg1"/>
                </a:solidFill>
                <a:latin typeface="Arial"/>
                <a:ea typeface="Arial"/>
                <a:cs typeface="Arial"/>
                <a:sym typeface="Arial"/>
              </a:rPr>
              <a:t>ÉLANCOURT Aqualina</a:t>
            </a:r>
            <a:endParaRPr sz="1279" b="1" dirty="0">
              <a:solidFill>
                <a:schemeClr val="bg1"/>
              </a:solidFill>
            </a:endParaRPr>
          </a:p>
          <a:p>
            <a:pPr algn="ctr"/>
            <a:endParaRPr sz="1279" dirty="0">
              <a:solidFill>
                <a:schemeClr val="dk1"/>
              </a:solidFill>
              <a:latin typeface="Arial"/>
              <a:ea typeface="Arial"/>
              <a:cs typeface="Arial"/>
              <a:sym typeface="Arial"/>
            </a:endParaRPr>
          </a:p>
          <a:p>
            <a:pPr algn="ctr"/>
            <a:r>
              <a:rPr lang="fr-FR" sz="1279" dirty="0">
                <a:solidFill>
                  <a:schemeClr val="bg1"/>
                </a:solidFill>
                <a:latin typeface="Arial"/>
                <a:ea typeface="Arial"/>
                <a:cs typeface="Arial"/>
                <a:sym typeface="Arial"/>
              </a:rPr>
              <a:t>Agora, centre social municipal </a:t>
            </a:r>
            <a:endParaRPr sz="1279" dirty="0">
              <a:solidFill>
                <a:schemeClr val="bg1"/>
              </a:solidFill>
            </a:endParaRPr>
          </a:p>
          <a:p>
            <a:pPr algn="ctr"/>
            <a:r>
              <a:rPr lang="fr-FR" sz="1279" dirty="0">
                <a:solidFill>
                  <a:schemeClr val="bg1"/>
                </a:solidFill>
                <a:latin typeface="Arial"/>
                <a:ea typeface="Arial"/>
                <a:cs typeface="Arial"/>
                <a:sym typeface="Arial"/>
              </a:rPr>
              <a:t>4 allée Guy Boniface</a:t>
            </a:r>
            <a:endParaRPr sz="1279" dirty="0">
              <a:solidFill>
                <a:schemeClr val="bg1"/>
              </a:solidFill>
            </a:endParaRPr>
          </a:p>
          <a:p>
            <a:pPr algn="ctr"/>
            <a:r>
              <a:rPr lang="fr-FR" sz="1279" dirty="0">
                <a:solidFill>
                  <a:schemeClr val="bg1"/>
                </a:solidFill>
                <a:latin typeface="Arial"/>
                <a:ea typeface="Arial"/>
                <a:cs typeface="Arial"/>
                <a:sym typeface="Arial"/>
              </a:rPr>
              <a:t>78990 ÉLANCOURT</a:t>
            </a:r>
            <a:endParaRPr sz="1279" dirty="0">
              <a:solidFill>
                <a:schemeClr val="bg1"/>
              </a:solidFill>
            </a:endParaRPr>
          </a:p>
          <a:p>
            <a:pPr algn="ctr"/>
            <a:endParaRPr sz="1279" dirty="0">
              <a:solidFill>
                <a:schemeClr val="bg1"/>
              </a:solidFill>
              <a:latin typeface="Arial"/>
              <a:ea typeface="Arial"/>
              <a:cs typeface="Arial"/>
              <a:sym typeface="Arial"/>
            </a:endParaRPr>
          </a:p>
          <a:p>
            <a:pPr algn="ctr"/>
            <a:r>
              <a:rPr lang="fr-FR" sz="1279" dirty="0">
                <a:solidFill>
                  <a:schemeClr val="bg1"/>
                </a:solidFill>
                <a:latin typeface="Arial"/>
                <a:ea typeface="Arial"/>
                <a:cs typeface="Arial"/>
                <a:sym typeface="Arial"/>
              </a:rPr>
              <a:t>contact@lions-elancourt.org</a:t>
            </a:r>
            <a:endParaRPr sz="1279" dirty="0">
              <a:solidFill>
                <a:schemeClr val="bg1"/>
              </a:solidFill>
            </a:endParaRPr>
          </a:p>
          <a:p>
            <a:pPr algn="ctr"/>
            <a:endParaRPr sz="426" dirty="0">
              <a:solidFill>
                <a:schemeClr val="dk1"/>
              </a:solidFill>
              <a:latin typeface="Arial"/>
              <a:ea typeface="Arial"/>
              <a:cs typeface="Arial"/>
              <a:sym typeface="Arial"/>
            </a:endParaRPr>
          </a:p>
        </p:txBody>
      </p:sp>
      <p:sp>
        <p:nvSpPr>
          <p:cNvPr id="13" name="ZoneTexte 12">
            <a:extLst>
              <a:ext uri="{FF2B5EF4-FFF2-40B4-BE49-F238E27FC236}">
                <a16:creationId xmlns:a16="http://schemas.microsoft.com/office/drawing/2014/main" id="{6785710C-EB8E-4312-B1CC-C2FCFDAA2F4C}"/>
              </a:ext>
            </a:extLst>
          </p:cNvPr>
          <p:cNvSpPr txBox="1"/>
          <p:nvPr/>
        </p:nvSpPr>
        <p:spPr>
          <a:xfrm>
            <a:off x="5720781" y="3126241"/>
            <a:ext cx="3460721" cy="707886"/>
          </a:xfrm>
          <a:prstGeom prst="rect">
            <a:avLst/>
          </a:prstGeom>
          <a:noFill/>
        </p:spPr>
        <p:txBody>
          <a:bodyPr wrap="square" rtlCol="0">
            <a:spAutoFit/>
          </a:bodyPr>
          <a:lstStyle/>
          <a:p>
            <a:pPr algn="ctr"/>
            <a:r>
              <a:rPr lang="fr-FR" sz="2000" dirty="0">
                <a:solidFill>
                  <a:schemeClr val="bg1"/>
                </a:solidFill>
              </a:rPr>
              <a:t>Pour plus d’informations, contactez nous:</a:t>
            </a:r>
          </a:p>
        </p:txBody>
      </p:sp>
      <p:sp>
        <p:nvSpPr>
          <p:cNvPr id="14" name="ZoneTexte 13">
            <a:extLst>
              <a:ext uri="{FF2B5EF4-FFF2-40B4-BE49-F238E27FC236}">
                <a16:creationId xmlns:a16="http://schemas.microsoft.com/office/drawing/2014/main" id="{B602F356-38CB-4216-B149-A80DFBA3D445}"/>
              </a:ext>
            </a:extLst>
          </p:cNvPr>
          <p:cNvSpPr txBox="1"/>
          <p:nvPr/>
        </p:nvSpPr>
        <p:spPr>
          <a:xfrm>
            <a:off x="0" y="207627"/>
            <a:ext cx="2485718" cy="369332"/>
          </a:xfrm>
          <a:prstGeom prst="rect">
            <a:avLst/>
          </a:prstGeom>
          <a:noFill/>
        </p:spPr>
        <p:txBody>
          <a:bodyPr wrap="square" rtlCol="0">
            <a:spAutoFit/>
          </a:bodyPr>
          <a:lstStyle/>
          <a:p>
            <a:pPr algn="ctr"/>
            <a:r>
              <a:rPr lang="fr-FR" b="1" dirty="0"/>
              <a:t>Le RECTO</a:t>
            </a:r>
          </a:p>
        </p:txBody>
      </p:sp>
      <p:sp>
        <p:nvSpPr>
          <p:cNvPr id="15" name="Espace réservé du numéro de diapositive 5">
            <a:extLst>
              <a:ext uri="{FF2B5EF4-FFF2-40B4-BE49-F238E27FC236}">
                <a16:creationId xmlns:a16="http://schemas.microsoft.com/office/drawing/2014/main" id="{25B89289-CDB0-4C48-B77D-6C56AEFEA847}"/>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bg1"/>
                </a:solidFill>
              </a:rPr>
              <a:pPr/>
              <a:t>28</a:t>
            </a:fld>
            <a:endParaRPr lang="fr-FR" sz="1800" b="1" dirty="0">
              <a:solidFill>
                <a:schemeClr val="bg1"/>
              </a:solidFill>
            </a:endParaRPr>
          </a:p>
        </p:txBody>
      </p:sp>
    </p:spTree>
    <p:extLst>
      <p:ext uri="{BB962C8B-B14F-4D97-AF65-F5344CB8AC3E}">
        <p14:creationId xmlns:p14="http://schemas.microsoft.com/office/powerpoint/2010/main" val="647607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6A2483D-81C8-43C1-9974-6ED84EE026B3}"/>
              </a:ext>
            </a:extLst>
          </p:cNvPr>
          <p:cNvPicPr>
            <a:picLocks noChangeAspect="1"/>
          </p:cNvPicPr>
          <p:nvPr/>
        </p:nvPicPr>
        <p:blipFill>
          <a:blip r:embed="rId3"/>
          <a:stretch>
            <a:fillRect/>
          </a:stretch>
        </p:blipFill>
        <p:spPr>
          <a:xfrm>
            <a:off x="2485718" y="0"/>
            <a:ext cx="9706282" cy="6858000"/>
          </a:xfrm>
          <a:prstGeom prst="rect">
            <a:avLst/>
          </a:prstGeom>
        </p:spPr>
      </p:pic>
      <p:pic>
        <p:nvPicPr>
          <p:cNvPr id="5" name="Image 4">
            <a:extLst>
              <a:ext uri="{FF2B5EF4-FFF2-40B4-BE49-F238E27FC236}">
                <a16:creationId xmlns:a16="http://schemas.microsoft.com/office/drawing/2014/main" id="{A7BD60AA-AA48-4515-87D4-A37274981DB5}"/>
              </a:ext>
            </a:extLst>
          </p:cNvPr>
          <p:cNvPicPr>
            <a:picLocks noChangeAspect="1"/>
          </p:cNvPicPr>
          <p:nvPr/>
        </p:nvPicPr>
        <p:blipFill>
          <a:blip r:embed="rId4"/>
          <a:stretch>
            <a:fillRect/>
          </a:stretch>
        </p:blipFill>
        <p:spPr>
          <a:xfrm>
            <a:off x="2485718" y="0"/>
            <a:ext cx="3295618" cy="6854775"/>
          </a:xfrm>
          <a:prstGeom prst="rect">
            <a:avLst/>
          </a:prstGeom>
        </p:spPr>
      </p:pic>
      <p:pic>
        <p:nvPicPr>
          <p:cNvPr id="6" name="Image 5">
            <a:extLst>
              <a:ext uri="{FF2B5EF4-FFF2-40B4-BE49-F238E27FC236}">
                <a16:creationId xmlns:a16="http://schemas.microsoft.com/office/drawing/2014/main" id="{5B3C61A1-8B2E-4B9D-B562-DFF84CF4E070}"/>
              </a:ext>
            </a:extLst>
          </p:cNvPr>
          <p:cNvPicPr>
            <a:picLocks noChangeAspect="1"/>
          </p:cNvPicPr>
          <p:nvPr/>
        </p:nvPicPr>
        <p:blipFill>
          <a:blip r:embed="rId5"/>
          <a:stretch>
            <a:fillRect/>
          </a:stretch>
        </p:blipFill>
        <p:spPr>
          <a:xfrm>
            <a:off x="8888363" y="0"/>
            <a:ext cx="3264421" cy="6858000"/>
          </a:xfrm>
          <a:prstGeom prst="rect">
            <a:avLst/>
          </a:prstGeom>
        </p:spPr>
      </p:pic>
      <p:sp>
        <p:nvSpPr>
          <p:cNvPr id="8" name="ZoneTexte 7">
            <a:extLst>
              <a:ext uri="{FF2B5EF4-FFF2-40B4-BE49-F238E27FC236}">
                <a16:creationId xmlns:a16="http://schemas.microsoft.com/office/drawing/2014/main" id="{6E179615-07BA-49D3-B77E-991F88BFFB51}"/>
              </a:ext>
            </a:extLst>
          </p:cNvPr>
          <p:cNvSpPr txBox="1"/>
          <p:nvPr/>
        </p:nvSpPr>
        <p:spPr>
          <a:xfrm>
            <a:off x="184400" y="1153917"/>
            <a:ext cx="1980302" cy="646331"/>
          </a:xfrm>
          <a:prstGeom prst="rect">
            <a:avLst/>
          </a:prstGeom>
          <a:noFill/>
        </p:spPr>
        <p:txBody>
          <a:bodyPr wrap="square" rtlCol="0">
            <a:spAutoFit/>
          </a:bodyPr>
          <a:lstStyle/>
          <a:p>
            <a:r>
              <a:rPr lang="fr-FR" dirty="0"/>
              <a:t>Masquez les zones indésirables</a:t>
            </a:r>
          </a:p>
        </p:txBody>
      </p:sp>
      <p:sp>
        <p:nvSpPr>
          <p:cNvPr id="9" name="Google Shape;252;p1">
            <a:extLst>
              <a:ext uri="{FF2B5EF4-FFF2-40B4-BE49-F238E27FC236}">
                <a16:creationId xmlns:a16="http://schemas.microsoft.com/office/drawing/2014/main" id="{8930DA52-8ADA-4954-933D-DB7F89964DF5}"/>
              </a:ext>
            </a:extLst>
          </p:cNvPr>
          <p:cNvSpPr txBox="1">
            <a:spLocks/>
          </p:cNvSpPr>
          <p:nvPr/>
        </p:nvSpPr>
        <p:spPr>
          <a:xfrm>
            <a:off x="5734476" y="252803"/>
            <a:ext cx="3460721" cy="1334847"/>
          </a:xfrm>
          <a:prstGeom prst="rect">
            <a:avLst/>
          </a:prstGeom>
          <a:noFill/>
          <a:ln>
            <a:noFill/>
          </a:ln>
        </p:spPr>
        <p:txBody>
          <a:bodyPr spcFirstLastPara="1" vert="horz" wrap="square" lIns="97463" tIns="48718" rIns="97463" bIns="48718"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lt1"/>
              </a:buClr>
              <a:buSzPts val="2400"/>
            </a:pPr>
            <a:r>
              <a:rPr lang="fr-FR" sz="2132" b="1">
                <a:solidFill>
                  <a:schemeClr val="bg1"/>
                </a:solidFill>
              </a:rPr>
              <a:t>LIONS CLUB ÉLANCOURT</a:t>
            </a:r>
            <a:br>
              <a:rPr lang="fr-FR" sz="2132" b="1">
                <a:solidFill>
                  <a:schemeClr val="bg1"/>
                </a:solidFill>
              </a:rPr>
            </a:br>
            <a:r>
              <a:rPr lang="fr-FR" sz="2132" b="1" i="1">
                <a:solidFill>
                  <a:schemeClr val="bg1"/>
                </a:solidFill>
              </a:rPr>
              <a:t>AQUALINA</a:t>
            </a:r>
            <a:endParaRPr lang="fr-FR" sz="2132" b="1" dirty="0">
              <a:solidFill>
                <a:schemeClr val="bg1"/>
              </a:solidFill>
            </a:endParaRPr>
          </a:p>
        </p:txBody>
      </p:sp>
      <p:pic>
        <p:nvPicPr>
          <p:cNvPr id="10" name="Image 9">
            <a:extLst>
              <a:ext uri="{FF2B5EF4-FFF2-40B4-BE49-F238E27FC236}">
                <a16:creationId xmlns:a16="http://schemas.microsoft.com/office/drawing/2014/main" id="{D720314A-080F-4E67-BD77-3220C856FA21}"/>
              </a:ext>
            </a:extLst>
          </p:cNvPr>
          <p:cNvPicPr>
            <a:picLocks noChangeAspect="1"/>
          </p:cNvPicPr>
          <p:nvPr/>
        </p:nvPicPr>
        <p:blipFill>
          <a:blip r:embed="rId6"/>
          <a:stretch>
            <a:fillRect/>
          </a:stretch>
        </p:blipFill>
        <p:spPr>
          <a:xfrm>
            <a:off x="6997495" y="1404776"/>
            <a:ext cx="1018791" cy="1199202"/>
          </a:xfrm>
          <a:prstGeom prst="rect">
            <a:avLst/>
          </a:prstGeom>
        </p:spPr>
      </p:pic>
      <p:sp>
        <p:nvSpPr>
          <p:cNvPr id="11" name="Rectangle : coins arrondis 10">
            <a:extLst>
              <a:ext uri="{FF2B5EF4-FFF2-40B4-BE49-F238E27FC236}">
                <a16:creationId xmlns:a16="http://schemas.microsoft.com/office/drawing/2014/main" id="{487B5D59-AE26-4BB8-AEE3-3981E9703603}"/>
              </a:ext>
            </a:extLst>
          </p:cNvPr>
          <p:cNvSpPr/>
          <p:nvPr/>
        </p:nvSpPr>
        <p:spPr>
          <a:xfrm>
            <a:off x="6053100" y="4264801"/>
            <a:ext cx="2652326" cy="20742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sz="1919"/>
          </a:p>
        </p:txBody>
      </p:sp>
      <p:sp>
        <p:nvSpPr>
          <p:cNvPr id="12" name="Google Shape;263;p1">
            <a:extLst>
              <a:ext uri="{FF2B5EF4-FFF2-40B4-BE49-F238E27FC236}">
                <a16:creationId xmlns:a16="http://schemas.microsoft.com/office/drawing/2014/main" id="{27C74312-8DCA-4DC7-990F-2054D74DEBDB}"/>
              </a:ext>
            </a:extLst>
          </p:cNvPr>
          <p:cNvSpPr txBox="1"/>
          <p:nvPr/>
        </p:nvSpPr>
        <p:spPr>
          <a:xfrm>
            <a:off x="5611337" y="4450801"/>
            <a:ext cx="3447026" cy="1738708"/>
          </a:xfrm>
          <a:prstGeom prst="rect">
            <a:avLst/>
          </a:prstGeom>
          <a:noFill/>
          <a:ln>
            <a:noFill/>
          </a:ln>
        </p:spPr>
        <p:txBody>
          <a:bodyPr spcFirstLastPara="1" wrap="square" lIns="97463" tIns="48718" rIns="97463" bIns="48718" anchor="t" anchorCtr="0">
            <a:spAutoFit/>
          </a:bodyPr>
          <a:lstStyle/>
          <a:p>
            <a:pPr algn="ctr"/>
            <a:r>
              <a:rPr lang="fr-FR" sz="1279" b="1" dirty="0">
                <a:solidFill>
                  <a:schemeClr val="bg1"/>
                </a:solidFill>
                <a:latin typeface="Arial"/>
                <a:ea typeface="Arial"/>
                <a:cs typeface="Arial"/>
                <a:sym typeface="Arial"/>
              </a:rPr>
              <a:t>LIONS CLUB </a:t>
            </a:r>
          </a:p>
          <a:p>
            <a:pPr algn="ctr"/>
            <a:r>
              <a:rPr lang="fr-FR" sz="1279" b="1" dirty="0">
                <a:solidFill>
                  <a:schemeClr val="bg1"/>
                </a:solidFill>
                <a:latin typeface="Arial"/>
                <a:ea typeface="Arial"/>
                <a:cs typeface="Arial"/>
                <a:sym typeface="Arial"/>
              </a:rPr>
              <a:t>ÉLANCOURT Aqualina</a:t>
            </a:r>
            <a:endParaRPr sz="1279" b="1" dirty="0">
              <a:solidFill>
                <a:schemeClr val="bg1"/>
              </a:solidFill>
            </a:endParaRPr>
          </a:p>
          <a:p>
            <a:pPr algn="ctr"/>
            <a:endParaRPr sz="1279" dirty="0">
              <a:solidFill>
                <a:schemeClr val="dk1"/>
              </a:solidFill>
              <a:latin typeface="Arial"/>
              <a:ea typeface="Arial"/>
              <a:cs typeface="Arial"/>
              <a:sym typeface="Arial"/>
            </a:endParaRPr>
          </a:p>
          <a:p>
            <a:pPr algn="ctr"/>
            <a:r>
              <a:rPr lang="fr-FR" sz="1279" dirty="0">
                <a:solidFill>
                  <a:schemeClr val="bg1"/>
                </a:solidFill>
                <a:latin typeface="Arial"/>
                <a:ea typeface="Arial"/>
                <a:cs typeface="Arial"/>
                <a:sym typeface="Arial"/>
              </a:rPr>
              <a:t>Agora, centre social municipal </a:t>
            </a:r>
            <a:endParaRPr sz="1279" dirty="0">
              <a:solidFill>
                <a:schemeClr val="bg1"/>
              </a:solidFill>
            </a:endParaRPr>
          </a:p>
          <a:p>
            <a:pPr algn="ctr"/>
            <a:r>
              <a:rPr lang="fr-FR" sz="1279" dirty="0">
                <a:solidFill>
                  <a:schemeClr val="bg1"/>
                </a:solidFill>
                <a:latin typeface="Arial"/>
                <a:ea typeface="Arial"/>
                <a:cs typeface="Arial"/>
                <a:sym typeface="Arial"/>
              </a:rPr>
              <a:t>4 allée Guy Boniface</a:t>
            </a:r>
            <a:endParaRPr sz="1279" dirty="0">
              <a:solidFill>
                <a:schemeClr val="bg1"/>
              </a:solidFill>
            </a:endParaRPr>
          </a:p>
          <a:p>
            <a:pPr algn="ctr"/>
            <a:r>
              <a:rPr lang="fr-FR" sz="1279" dirty="0">
                <a:solidFill>
                  <a:schemeClr val="bg1"/>
                </a:solidFill>
                <a:latin typeface="Arial"/>
                <a:ea typeface="Arial"/>
                <a:cs typeface="Arial"/>
                <a:sym typeface="Arial"/>
              </a:rPr>
              <a:t>78990 ÉLANCOURT</a:t>
            </a:r>
            <a:endParaRPr sz="1279" dirty="0">
              <a:solidFill>
                <a:schemeClr val="bg1"/>
              </a:solidFill>
            </a:endParaRPr>
          </a:p>
          <a:p>
            <a:pPr algn="ctr"/>
            <a:endParaRPr sz="1279" dirty="0">
              <a:solidFill>
                <a:schemeClr val="bg1"/>
              </a:solidFill>
              <a:latin typeface="Arial"/>
              <a:ea typeface="Arial"/>
              <a:cs typeface="Arial"/>
              <a:sym typeface="Arial"/>
            </a:endParaRPr>
          </a:p>
          <a:p>
            <a:pPr algn="ctr"/>
            <a:r>
              <a:rPr lang="fr-FR" sz="1279" dirty="0">
                <a:solidFill>
                  <a:schemeClr val="bg1"/>
                </a:solidFill>
                <a:latin typeface="Arial"/>
                <a:ea typeface="Arial"/>
                <a:cs typeface="Arial"/>
                <a:sym typeface="Arial"/>
              </a:rPr>
              <a:t>contact@lions-elancourt.org</a:t>
            </a:r>
            <a:endParaRPr sz="1279" dirty="0">
              <a:solidFill>
                <a:schemeClr val="bg1"/>
              </a:solidFill>
            </a:endParaRPr>
          </a:p>
          <a:p>
            <a:pPr algn="ctr"/>
            <a:endParaRPr sz="426" dirty="0">
              <a:solidFill>
                <a:schemeClr val="dk1"/>
              </a:solidFill>
              <a:latin typeface="Arial"/>
              <a:ea typeface="Arial"/>
              <a:cs typeface="Arial"/>
              <a:sym typeface="Arial"/>
            </a:endParaRPr>
          </a:p>
        </p:txBody>
      </p:sp>
      <p:sp>
        <p:nvSpPr>
          <p:cNvPr id="13" name="ZoneTexte 12">
            <a:extLst>
              <a:ext uri="{FF2B5EF4-FFF2-40B4-BE49-F238E27FC236}">
                <a16:creationId xmlns:a16="http://schemas.microsoft.com/office/drawing/2014/main" id="{6785710C-EB8E-4312-B1CC-C2FCFDAA2F4C}"/>
              </a:ext>
            </a:extLst>
          </p:cNvPr>
          <p:cNvSpPr txBox="1"/>
          <p:nvPr/>
        </p:nvSpPr>
        <p:spPr>
          <a:xfrm>
            <a:off x="5720781" y="3126241"/>
            <a:ext cx="3460721" cy="707886"/>
          </a:xfrm>
          <a:prstGeom prst="rect">
            <a:avLst/>
          </a:prstGeom>
          <a:noFill/>
        </p:spPr>
        <p:txBody>
          <a:bodyPr wrap="square" rtlCol="0">
            <a:spAutoFit/>
          </a:bodyPr>
          <a:lstStyle/>
          <a:p>
            <a:pPr algn="ctr"/>
            <a:r>
              <a:rPr lang="fr-FR" sz="2000" dirty="0">
                <a:solidFill>
                  <a:schemeClr val="bg1"/>
                </a:solidFill>
              </a:rPr>
              <a:t>Pour plus d’informations, contactez nous:</a:t>
            </a:r>
          </a:p>
        </p:txBody>
      </p:sp>
      <p:sp>
        <p:nvSpPr>
          <p:cNvPr id="14" name="Rectangle : coins arrondis 13">
            <a:extLst>
              <a:ext uri="{FF2B5EF4-FFF2-40B4-BE49-F238E27FC236}">
                <a16:creationId xmlns:a16="http://schemas.microsoft.com/office/drawing/2014/main" id="{A1CBDA19-FFD9-483A-862D-95B68CFD56D2}"/>
              </a:ext>
            </a:extLst>
          </p:cNvPr>
          <p:cNvSpPr/>
          <p:nvPr/>
        </p:nvSpPr>
        <p:spPr>
          <a:xfrm>
            <a:off x="9384898" y="5689600"/>
            <a:ext cx="2159183" cy="70025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919">
              <a:solidFill>
                <a:schemeClr val="bg1"/>
              </a:solidFill>
            </a:endParaRPr>
          </a:p>
        </p:txBody>
      </p:sp>
      <p:sp>
        <p:nvSpPr>
          <p:cNvPr id="15" name="ZoneTexte 14">
            <a:extLst>
              <a:ext uri="{FF2B5EF4-FFF2-40B4-BE49-F238E27FC236}">
                <a16:creationId xmlns:a16="http://schemas.microsoft.com/office/drawing/2014/main" id="{5F7C883A-8664-4757-8218-25FC62A98EB3}"/>
              </a:ext>
            </a:extLst>
          </p:cNvPr>
          <p:cNvSpPr txBox="1"/>
          <p:nvPr/>
        </p:nvSpPr>
        <p:spPr>
          <a:xfrm>
            <a:off x="0" y="207627"/>
            <a:ext cx="2485718" cy="369332"/>
          </a:xfrm>
          <a:prstGeom prst="rect">
            <a:avLst/>
          </a:prstGeom>
          <a:noFill/>
        </p:spPr>
        <p:txBody>
          <a:bodyPr wrap="square" rtlCol="0">
            <a:spAutoFit/>
          </a:bodyPr>
          <a:lstStyle/>
          <a:p>
            <a:pPr algn="ctr"/>
            <a:r>
              <a:rPr lang="fr-FR" b="1" dirty="0"/>
              <a:t>Le RECTO</a:t>
            </a:r>
          </a:p>
        </p:txBody>
      </p:sp>
      <p:sp>
        <p:nvSpPr>
          <p:cNvPr id="16" name="Espace réservé du numéro de diapositive 5">
            <a:extLst>
              <a:ext uri="{FF2B5EF4-FFF2-40B4-BE49-F238E27FC236}">
                <a16:creationId xmlns:a16="http://schemas.microsoft.com/office/drawing/2014/main" id="{73CDF862-0951-4D03-BD56-84AA6226A94D}"/>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bg1"/>
                </a:solidFill>
              </a:rPr>
              <a:pPr/>
              <a:t>29</a:t>
            </a:fld>
            <a:endParaRPr lang="fr-FR" sz="1800" b="1" dirty="0">
              <a:solidFill>
                <a:schemeClr val="bg1"/>
              </a:solidFill>
            </a:endParaRPr>
          </a:p>
        </p:txBody>
      </p:sp>
    </p:spTree>
    <p:extLst>
      <p:ext uri="{BB962C8B-B14F-4D97-AF65-F5344CB8AC3E}">
        <p14:creationId xmlns:p14="http://schemas.microsoft.com/office/powerpoint/2010/main" val="3896600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3BA0B23-F8B9-401D-A2B5-E3294BBEA70A}"/>
              </a:ext>
            </a:extLst>
          </p:cNvPr>
          <p:cNvSpPr/>
          <p:nvPr/>
        </p:nvSpPr>
        <p:spPr>
          <a:xfrm>
            <a:off x="1285103" y="3386972"/>
            <a:ext cx="7809470" cy="3236207"/>
          </a:xfrm>
          <a:prstGeom prst="rect">
            <a:avLst/>
          </a:prstGeom>
        </p:spPr>
        <p:txBody>
          <a:bodyPr wrap="square">
            <a:spAutoFit/>
          </a:bodyPr>
          <a:lstStyle/>
          <a:p>
            <a:pPr marL="457200" indent="-457200">
              <a:lnSpc>
                <a:spcPct val="107000"/>
              </a:lnSpc>
              <a:buFont typeface="Arial" panose="020B0604020202020204" pitchFamily="34" charset="0"/>
              <a:buChar char="•"/>
            </a:pPr>
            <a:r>
              <a:rPr lang="fr-FR" sz="2400" dirty="0">
                <a:latin typeface="Times New Roman" panose="02020603050405020304" pitchFamily="18" charset="0"/>
                <a:ea typeface="Calibri" panose="020F0502020204030204" pitchFamily="34" charset="0"/>
                <a:cs typeface="Times New Roman" panose="02020603050405020304" pitchFamily="18" charset="0"/>
              </a:rPr>
              <a:t>Attirer du public lors de vos évènements 88%</a:t>
            </a:r>
          </a:p>
          <a:p>
            <a:pPr marL="457200" indent="-457200">
              <a:lnSpc>
                <a:spcPct val="107000"/>
              </a:lnSpc>
              <a:spcAft>
                <a:spcPts val="0"/>
              </a:spcAft>
              <a:buFont typeface="Arial" panose="020B0604020202020204" pitchFamily="34" charset="0"/>
              <a:buChar char="•"/>
            </a:pPr>
            <a:r>
              <a:rPr lang="fr-FR" sz="2400" dirty="0">
                <a:latin typeface="Times New Roman" panose="02020603050405020304" pitchFamily="18" charset="0"/>
                <a:ea typeface="Calibri" panose="020F0502020204030204" pitchFamily="34" charset="0"/>
                <a:cs typeface="Times New Roman" panose="02020603050405020304" pitchFamily="18" charset="0"/>
              </a:rPr>
              <a:t>Intégrer des nouveaux membres 76%</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7000"/>
              </a:lnSpc>
              <a:buFont typeface="Arial" panose="020B0604020202020204" pitchFamily="34" charset="0"/>
              <a:buChar char="•"/>
            </a:pPr>
            <a:r>
              <a:rPr lang="fr-FR" sz="2400" dirty="0">
                <a:latin typeface="Times New Roman" panose="02020603050405020304" pitchFamily="18" charset="0"/>
                <a:ea typeface="Calibri" panose="020F0502020204030204" pitchFamily="34" charset="0"/>
                <a:cs typeface="Times New Roman" panose="02020603050405020304" pitchFamily="18" charset="0"/>
              </a:rPr>
              <a:t>Choix et utilisation des canaux de diffusion 75%</a:t>
            </a:r>
          </a:p>
          <a:p>
            <a:pPr marL="457200" indent="-457200">
              <a:lnSpc>
                <a:spcPct val="107000"/>
              </a:lnSpc>
              <a:buFont typeface="Arial" panose="020B0604020202020204" pitchFamily="34" charset="0"/>
              <a:buChar char="•"/>
            </a:pPr>
            <a:r>
              <a:rPr lang="fr-FR" sz="2400" dirty="0">
                <a:latin typeface="Times New Roman" panose="02020603050405020304" pitchFamily="18" charset="0"/>
                <a:ea typeface="Calibri" panose="020F0502020204030204" pitchFamily="34" charset="0"/>
                <a:cs typeface="Times New Roman" panose="02020603050405020304" pitchFamily="18" charset="0"/>
              </a:rPr>
              <a:t>La difficulté à toucher la bonne cible 59%</a:t>
            </a:r>
          </a:p>
          <a:p>
            <a:pPr marL="457200" indent="-457200">
              <a:lnSpc>
                <a:spcPct val="107000"/>
              </a:lnSpc>
              <a:buFont typeface="Arial" panose="020B0604020202020204" pitchFamily="34" charset="0"/>
              <a:buChar char="•"/>
            </a:pPr>
            <a:r>
              <a:rPr lang="fr-FR" sz="2400" dirty="0">
                <a:latin typeface="Times New Roman" panose="02020603050405020304" pitchFamily="18" charset="0"/>
                <a:ea typeface="Calibri" panose="020F0502020204030204" pitchFamily="34" charset="0"/>
                <a:cs typeface="Times New Roman" panose="02020603050405020304" pitchFamily="18" charset="0"/>
              </a:rPr>
              <a:t>Sensibiliser le public 59%</a:t>
            </a:r>
          </a:p>
          <a:p>
            <a:pPr marL="457200" indent="-457200">
              <a:lnSpc>
                <a:spcPct val="107000"/>
              </a:lnSpc>
              <a:buFont typeface="Arial" panose="020B0604020202020204" pitchFamily="34" charset="0"/>
              <a:buChar char="•"/>
            </a:pPr>
            <a:r>
              <a:rPr lang="fr-FR" sz="2400" dirty="0">
                <a:latin typeface="Times New Roman" panose="02020603050405020304" pitchFamily="18" charset="0"/>
                <a:ea typeface="Calibri" panose="020F0502020204030204" pitchFamily="34" charset="0"/>
                <a:cs typeface="Times New Roman" panose="02020603050405020304" pitchFamily="18" charset="0"/>
              </a:rPr>
              <a:t>Le manque de ressources 53%</a:t>
            </a:r>
          </a:p>
          <a:p>
            <a:pPr marL="457200" indent="-457200">
              <a:lnSpc>
                <a:spcPct val="107000"/>
              </a:lnSpc>
              <a:buFont typeface="Arial" panose="020B0604020202020204" pitchFamily="34" charset="0"/>
              <a:buChar char="•"/>
            </a:pPr>
            <a:r>
              <a:rPr lang="fr-FR" sz="2400" dirty="0">
                <a:latin typeface="Times New Roman" panose="02020603050405020304" pitchFamily="18" charset="0"/>
                <a:ea typeface="Calibri" panose="020F0502020204030204" pitchFamily="34" charset="0"/>
                <a:cs typeface="Times New Roman" panose="02020603050405020304" pitchFamily="18" charset="0"/>
              </a:rPr>
              <a:t>Gestion ou création du site internet 47%</a:t>
            </a:r>
          </a:p>
          <a:p>
            <a:pPr marL="457200" indent="-457200">
              <a:lnSpc>
                <a:spcPct val="107000"/>
              </a:lnSpc>
              <a:spcAft>
                <a:spcPts val="0"/>
              </a:spcAft>
              <a:buFont typeface="Arial" panose="020B0604020202020204" pitchFamily="34" charset="0"/>
              <a:buChar char="•"/>
            </a:pPr>
            <a:r>
              <a:rPr lang="fr-FR" sz="24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Création de support publicitaires 41%</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A5E60754-79A2-48C1-8BF4-E40E481E94B4}"/>
              </a:ext>
            </a:extLst>
          </p:cNvPr>
          <p:cNvSpPr/>
          <p:nvPr/>
        </p:nvSpPr>
        <p:spPr>
          <a:xfrm>
            <a:off x="1285103" y="1328820"/>
            <a:ext cx="10906896" cy="1569660"/>
          </a:xfrm>
          <a:prstGeom prst="rect">
            <a:avLst/>
          </a:prstGeom>
        </p:spPr>
        <p:txBody>
          <a:bodyPr wrap="square">
            <a:spAutoFit/>
          </a:bodyPr>
          <a:lstStyle/>
          <a:p>
            <a:r>
              <a:rPr lang="fr-FR" sz="3200" b="1" dirty="0">
                <a:latin typeface="Arial" panose="020B0604020202020204" pitchFamily="34" charset="0"/>
                <a:cs typeface="Arial" panose="020B0604020202020204" pitchFamily="34" charset="0"/>
              </a:rPr>
              <a:t>Cet atelier fait suite au questionnaire communication réalisée par la commission communication du district pour connaitre les attentes des clubs.</a:t>
            </a:r>
          </a:p>
        </p:txBody>
      </p:sp>
      <p:pic>
        <p:nvPicPr>
          <p:cNvPr id="5" name="Image 4">
            <a:extLst>
              <a:ext uri="{FF2B5EF4-FFF2-40B4-BE49-F238E27FC236}">
                <a16:creationId xmlns:a16="http://schemas.microsoft.com/office/drawing/2014/main" id="{0880A473-F07C-401A-BD63-AE3D63F4E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3" name="ZoneTexte 2">
            <a:extLst>
              <a:ext uri="{FF2B5EF4-FFF2-40B4-BE49-F238E27FC236}">
                <a16:creationId xmlns:a16="http://schemas.microsoft.com/office/drawing/2014/main" id="{9E3899C8-68A8-42E3-AE6E-13C1C315539D}"/>
              </a:ext>
            </a:extLst>
          </p:cNvPr>
          <p:cNvSpPr txBox="1"/>
          <p:nvPr/>
        </p:nvSpPr>
        <p:spPr>
          <a:xfrm>
            <a:off x="1285103" y="2888066"/>
            <a:ext cx="7512908"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Les résultats du questionnaire:</a:t>
            </a:r>
          </a:p>
        </p:txBody>
      </p:sp>
      <p:sp>
        <p:nvSpPr>
          <p:cNvPr id="4" name="ZoneTexte 3">
            <a:extLst>
              <a:ext uri="{FF2B5EF4-FFF2-40B4-BE49-F238E27FC236}">
                <a16:creationId xmlns:a16="http://schemas.microsoft.com/office/drawing/2014/main" id="{2D8E9B1D-98AD-44B3-831A-97B4B173CD8D}"/>
              </a:ext>
            </a:extLst>
          </p:cNvPr>
          <p:cNvSpPr txBox="1"/>
          <p:nvPr/>
        </p:nvSpPr>
        <p:spPr>
          <a:xfrm>
            <a:off x="0" y="424061"/>
            <a:ext cx="10820399" cy="646331"/>
          </a:xfrm>
          <a:prstGeom prst="rect">
            <a:avLst/>
          </a:prstGeom>
          <a:noFill/>
        </p:spPr>
        <p:txBody>
          <a:bodyPr wrap="square" rtlCol="0">
            <a:spAutoFit/>
          </a:bodyPr>
          <a:lstStyle/>
          <a:p>
            <a:pPr algn="ctr"/>
            <a:r>
              <a:rPr lang="fr-FR" sz="3600" b="1" dirty="0">
                <a:latin typeface="Times New Roman" panose="02020603050405020304" pitchFamily="18" charset="0"/>
                <a:cs typeface="Times New Roman" panose="02020603050405020304" pitchFamily="18" charset="0"/>
              </a:rPr>
              <a:t>Introduction</a:t>
            </a:r>
          </a:p>
        </p:txBody>
      </p:sp>
      <p:sp>
        <p:nvSpPr>
          <p:cNvPr id="6" name="Espace réservé du numéro de diapositive 5">
            <a:extLst>
              <a:ext uri="{FF2B5EF4-FFF2-40B4-BE49-F238E27FC236}">
                <a16:creationId xmlns:a16="http://schemas.microsoft.com/office/drawing/2014/main" id="{8402E54A-3110-4630-9F5B-24E04BF25D24}"/>
              </a:ext>
            </a:extLst>
          </p:cNvPr>
          <p:cNvSpPr>
            <a:spLocks noGrp="1"/>
          </p:cNvSpPr>
          <p:nvPr>
            <p:ph type="sldNum" sz="quarter" idx="12"/>
          </p:nvPr>
        </p:nvSpPr>
        <p:spPr>
          <a:xfrm>
            <a:off x="9094573" y="6375464"/>
            <a:ext cx="2743200" cy="365125"/>
          </a:xfrm>
        </p:spPr>
        <p:txBody>
          <a:bodyPr/>
          <a:lstStyle/>
          <a:p>
            <a:fld id="{F2DBE7A0-8270-4599-879B-97CDAD91381C}" type="slidenum">
              <a:rPr lang="fr-FR" sz="1800" b="1" smtClean="0">
                <a:solidFill>
                  <a:schemeClr val="tx1"/>
                </a:solidFill>
              </a:rPr>
              <a:t>3</a:t>
            </a:fld>
            <a:endParaRPr lang="fr-FR" sz="1800" b="1" dirty="0">
              <a:solidFill>
                <a:schemeClr val="tx1"/>
              </a:solidFill>
            </a:endParaRPr>
          </a:p>
        </p:txBody>
      </p:sp>
    </p:spTree>
    <p:extLst>
      <p:ext uri="{BB962C8B-B14F-4D97-AF65-F5344CB8AC3E}">
        <p14:creationId xmlns:p14="http://schemas.microsoft.com/office/powerpoint/2010/main" val="1630071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6A2483D-81C8-43C1-9974-6ED84EE026B3}"/>
              </a:ext>
            </a:extLst>
          </p:cNvPr>
          <p:cNvPicPr>
            <a:picLocks noChangeAspect="1"/>
          </p:cNvPicPr>
          <p:nvPr/>
        </p:nvPicPr>
        <p:blipFill>
          <a:blip r:embed="rId3"/>
          <a:stretch>
            <a:fillRect/>
          </a:stretch>
        </p:blipFill>
        <p:spPr>
          <a:xfrm>
            <a:off x="2485718" y="0"/>
            <a:ext cx="9706282" cy="6858000"/>
          </a:xfrm>
          <a:prstGeom prst="rect">
            <a:avLst/>
          </a:prstGeom>
        </p:spPr>
      </p:pic>
      <p:pic>
        <p:nvPicPr>
          <p:cNvPr id="5" name="Image 4">
            <a:extLst>
              <a:ext uri="{FF2B5EF4-FFF2-40B4-BE49-F238E27FC236}">
                <a16:creationId xmlns:a16="http://schemas.microsoft.com/office/drawing/2014/main" id="{A7BD60AA-AA48-4515-87D4-A37274981DB5}"/>
              </a:ext>
            </a:extLst>
          </p:cNvPr>
          <p:cNvPicPr>
            <a:picLocks noChangeAspect="1"/>
          </p:cNvPicPr>
          <p:nvPr/>
        </p:nvPicPr>
        <p:blipFill>
          <a:blip r:embed="rId4"/>
          <a:stretch>
            <a:fillRect/>
          </a:stretch>
        </p:blipFill>
        <p:spPr>
          <a:xfrm>
            <a:off x="2485718" y="0"/>
            <a:ext cx="3295618" cy="6854775"/>
          </a:xfrm>
          <a:prstGeom prst="rect">
            <a:avLst/>
          </a:prstGeom>
        </p:spPr>
      </p:pic>
      <p:pic>
        <p:nvPicPr>
          <p:cNvPr id="6" name="Image 5">
            <a:extLst>
              <a:ext uri="{FF2B5EF4-FFF2-40B4-BE49-F238E27FC236}">
                <a16:creationId xmlns:a16="http://schemas.microsoft.com/office/drawing/2014/main" id="{5B3C61A1-8B2E-4B9D-B562-DFF84CF4E070}"/>
              </a:ext>
            </a:extLst>
          </p:cNvPr>
          <p:cNvPicPr>
            <a:picLocks noChangeAspect="1"/>
          </p:cNvPicPr>
          <p:nvPr/>
        </p:nvPicPr>
        <p:blipFill>
          <a:blip r:embed="rId5"/>
          <a:stretch>
            <a:fillRect/>
          </a:stretch>
        </p:blipFill>
        <p:spPr>
          <a:xfrm>
            <a:off x="8888363" y="0"/>
            <a:ext cx="3264421" cy="6858000"/>
          </a:xfrm>
          <a:prstGeom prst="rect">
            <a:avLst/>
          </a:prstGeom>
        </p:spPr>
      </p:pic>
      <p:sp>
        <p:nvSpPr>
          <p:cNvPr id="8" name="ZoneTexte 7">
            <a:extLst>
              <a:ext uri="{FF2B5EF4-FFF2-40B4-BE49-F238E27FC236}">
                <a16:creationId xmlns:a16="http://schemas.microsoft.com/office/drawing/2014/main" id="{6E179615-07BA-49D3-B77E-991F88BFFB51}"/>
              </a:ext>
            </a:extLst>
          </p:cNvPr>
          <p:cNvSpPr txBox="1"/>
          <p:nvPr/>
        </p:nvSpPr>
        <p:spPr>
          <a:xfrm>
            <a:off x="184400" y="1153917"/>
            <a:ext cx="1980302" cy="2585323"/>
          </a:xfrm>
          <a:prstGeom prst="rect">
            <a:avLst/>
          </a:prstGeom>
          <a:noFill/>
        </p:spPr>
        <p:txBody>
          <a:bodyPr wrap="square" rtlCol="0">
            <a:spAutoFit/>
          </a:bodyPr>
          <a:lstStyle/>
          <a:p>
            <a:r>
              <a:rPr lang="fr-FR" dirty="0"/>
              <a:t>Insérez le texte sur la zone que vous venez de masquer et d’autres zones de texte selon vos envies.</a:t>
            </a:r>
          </a:p>
          <a:p>
            <a:endParaRPr lang="fr-FR" dirty="0"/>
          </a:p>
          <a:p>
            <a:r>
              <a:rPr lang="fr-FR" dirty="0"/>
              <a:t>Voilà le résultat final.</a:t>
            </a:r>
          </a:p>
        </p:txBody>
      </p:sp>
      <p:sp>
        <p:nvSpPr>
          <p:cNvPr id="9" name="Google Shape;252;p1">
            <a:extLst>
              <a:ext uri="{FF2B5EF4-FFF2-40B4-BE49-F238E27FC236}">
                <a16:creationId xmlns:a16="http://schemas.microsoft.com/office/drawing/2014/main" id="{8930DA52-8ADA-4954-933D-DB7F89964DF5}"/>
              </a:ext>
            </a:extLst>
          </p:cNvPr>
          <p:cNvSpPr txBox="1">
            <a:spLocks/>
          </p:cNvSpPr>
          <p:nvPr/>
        </p:nvSpPr>
        <p:spPr>
          <a:xfrm>
            <a:off x="5734476" y="252803"/>
            <a:ext cx="3460721" cy="1334847"/>
          </a:xfrm>
          <a:prstGeom prst="rect">
            <a:avLst/>
          </a:prstGeom>
          <a:noFill/>
          <a:ln>
            <a:noFill/>
          </a:ln>
        </p:spPr>
        <p:txBody>
          <a:bodyPr spcFirstLastPara="1" vert="horz" wrap="square" lIns="97463" tIns="48718" rIns="97463" bIns="48718"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lt1"/>
              </a:buClr>
              <a:buSzPts val="2400"/>
            </a:pPr>
            <a:r>
              <a:rPr lang="fr-FR" sz="2132" b="1">
                <a:solidFill>
                  <a:schemeClr val="bg1"/>
                </a:solidFill>
              </a:rPr>
              <a:t>LIONS CLUB ÉLANCOURT</a:t>
            </a:r>
            <a:br>
              <a:rPr lang="fr-FR" sz="2132" b="1">
                <a:solidFill>
                  <a:schemeClr val="bg1"/>
                </a:solidFill>
              </a:rPr>
            </a:br>
            <a:r>
              <a:rPr lang="fr-FR" sz="2132" b="1" i="1">
                <a:solidFill>
                  <a:schemeClr val="bg1"/>
                </a:solidFill>
              </a:rPr>
              <a:t>AQUALINA</a:t>
            </a:r>
            <a:endParaRPr lang="fr-FR" sz="2132" b="1" dirty="0">
              <a:solidFill>
                <a:schemeClr val="bg1"/>
              </a:solidFill>
            </a:endParaRPr>
          </a:p>
        </p:txBody>
      </p:sp>
      <p:pic>
        <p:nvPicPr>
          <p:cNvPr id="10" name="Image 9">
            <a:extLst>
              <a:ext uri="{FF2B5EF4-FFF2-40B4-BE49-F238E27FC236}">
                <a16:creationId xmlns:a16="http://schemas.microsoft.com/office/drawing/2014/main" id="{D720314A-080F-4E67-BD77-3220C856FA21}"/>
              </a:ext>
            </a:extLst>
          </p:cNvPr>
          <p:cNvPicPr>
            <a:picLocks noChangeAspect="1"/>
          </p:cNvPicPr>
          <p:nvPr/>
        </p:nvPicPr>
        <p:blipFill>
          <a:blip r:embed="rId6"/>
          <a:stretch>
            <a:fillRect/>
          </a:stretch>
        </p:blipFill>
        <p:spPr>
          <a:xfrm>
            <a:off x="6997495" y="1404776"/>
            <a:ext cx="1018791" cy="1199202"/>
          </a:xfrm>
          <a:prstGeom prst="rect">
            <a:avLst/>
          </a:prstGeom>
        </p:spPr>
      </p:pic>
      <p:sp>
        <p:nvSpPr>
          <p:cNvPr id="11" name="Rectangle : coins arrondis 10">
            <a:extLst>
              <a:ext uri="{FF2B5EF4-FFF2-40B4-BE49-F238E27FC236}">
                <a16:creationId xmlns:a16="http://schemas.microsoft.com/office/drawing/2014/main" id="{487B5D59-AE26-4BB8-AEE3-3981E9703603}"/>
              </a:ext>
            </a:extLst>
          </p:cNvPr>
          <p:cNvSpPr/>
          <p:nvPr/>
        </p:nvSpPr>
        <p:spPr>
          <a:xfrm>
            <a:off x="6053100" y="4264801"/>
            <a:ext cx="2652326" cy="20742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sz="1919"/>
          </a:p>
        </p:txBody>
      </p:sp>
      <p:sp>
        <p:nvSpPr>
          <p:cNvPr id="12" name="Google Shape;263;p1">
            <a:extLst>
              <a:ext uri="{FF2B5EF4-FFF2-40B4-BE49-F238E27FC236}">
                <a16:creationId xmlns:a16="http://schemas.microsoft.com/office/drawing/2014/main" id="{27C74312-8DCA-4DC7-990F-2054D74DEBDB}"/>
              </a:ext>
            </a:extLst>
          </p:cNvPr>
          <p:cNvSpPr txBox="1"/>
          <p:nvPr/>
        </p:nvSpPr>
        <p:spPr>
          <a:xfrm>
            <a:off x="5611337" y="4450801"/>
            <a:ext cx="3447026" cy="1738708"/>
          </a:xfrm>
          <a:prstGeom prst="rect">
            <a:avLst/>
          </a:prstGeom>
          <a:noFill/>
          <a:ln>
            <a:noFill/>
          </a:ln>
        </p:spPr>
        <p:txBody>
          <a:bodyPr spcFirstLastPara="1" wrap="square" lIns="97463" tIns="48718" rIns="97463" bIns="48718" anchor="t" anchorCtr="0">
            <a:spAutoFit/>
          </a:bodyPr>
          <a:lstStyle/>
          <a:p>
            <a:pPr algn="ctr"/>
            <a:r>
              <a:rPr lang="fr-FR" sz="1279" b="1" dirty="0">
                <a:solidFill>
                  <a:schemeClr val="bg1"/>
                </a:solidFill>
                <a:latin typeface="Arial"/>
                <a:ea typeface="Arial"/>
                <a:cs typeface="Arial"/>
                <a:sym typeface="Arial"/>
              </a:rPr>
              <a:t>LIONS CLUB </a:t>
            </a:r>
          </a:p>
          <a:p>
            <a:pPr algn="ctr"/>
            <a:r>
              <a:rPr lang="fr-FR" sz="1279" b="1" dirty="0">
                <a:solidFill>
                  <a:schemeClr val="bg1"/>
                </a:solidFill>
                <a:latin typeface="Arial"/>
                <a:ea typeface="Arial"/>
                <a:cs typeface="Arial"/>
                <a:sym typeface="Arial"/>
              </a:rPr>
              <a:t>ÉLANCOURT Aqualina</a:t>
            </a:r>
            <a:endParaRPr sz="1279" b="1" dirty="0">
              <a:solidFill>
                <a:schemeClr val="bg1"/>
              </a:solidFill>
            </a:endParaRPr>
          </a:p>
          <a:p>
            <a:pPr algn="ctr"/>
            <a:endParaRPr sz="1279" dirty="0">
              <a:solidFill>
                <a:schemeClr val="dk1"/>
              </a:solidFill>
              <a:latin typeface="Arial"/>
              <a:ea typeface="Arial"/>
              <a:cs typeface="Arial"/>
              <a:sym typeface="Arial"/>
            </a:endParaRPr>
          </a:p>
          <a:p>
            <a:pPr algn="ctr"/>
            <a:r>
              <a:rPr lang="fr-FR" sz="1279" dirty="0">
                <a:solidFill>
                  <a:schemeClr val="bg1"/>
                </a:solidFill>
                <a:latin typeface="Arial"/>
                <a:ea typeface="Arial"/>
                <a:cs typeface="Arial"/>
                <a:sym typeface="Arial"/>
              </a:rPr>
              <a:t>Agora, centre social municipal </a:t>
            </a:r>
            <a:endParaRPr sz="1279" dirty="0">
              <a:solidFill>
                <a:schemeClr val="bg1"/>
              </a:solidFill>
            </a:endParaRPr>
          </a:p>
          <a:p>
            <a:pPr algn="ctr"/>
            <a:r>
              <a:rPr lang="fr-FR" sz="1279" dirty="0">
                <a:solidFill>
                  <a:schemeClr val="bg1"/>
                </a:solidFill>
                <a:latin typeface="Arial"/>
                <a:ea typeface="Arial"/>
                <a:cs typeface="Arial"/>
                <a:sym typeface="Arial"/>
              </a:rPr>
              <a:t>4 allée Guy Boniface</a:t>
            </a:r>
            <a:endParaRPr sz="1279" dirty="0">
              <a:solidFill>
                <a:schemeClr val="bg1"/>
              </a:solidFill>
            </a:endParaRPr>
          </a:p>
          <a:p>
            <a:pPr algn="ctr"/>
            <a:r>
              <a:rPr lang="fr-FR" sz="1279" dirty="0">
                <a:solidFill>
                  <a:schemeClr val="bg1"/>
                </a:solidFill>
                <a:latin typeface="Arial"/>
                <a:ea typeface="Arial"/>
                <a:cs typeface="Arial"/>
                <a:sym typeface="Arial"/>
              </a:rPr>
              <a:t>78990 ÉLANCOURT</a:t>
            </a:r>
            <a:endParaRPr sz="1279" dirty="0">
              <a:solidFill>
                <a:schemeClr val="bg1"/>
              </a:solidFill>
            </a:endParaRPr>
          </a:p>
          <a:p>
            <a:pPr algn="ctr"/>
            <a:endParaRPr sz="1279" dirty="0">
              <a:solidFill>
                <a:schemeClr val="bg1"/>
              </a:solidFill>
              <a:latin typeface="Arial"/>
              <a:ea typeface="Arial"/>
              <a:cs typeface="Arial"/>
              <a:sym typeface="Arial"/>
            </a:endParaRPr>
          </a:p>
          <a:p>
            <a:pPr algn="ctr"/>
            <a:r>
              <a:rPr lang="fr-FR" sz="1279" dirty="0">
                <a:solidFill>
                  <a:schemeClr val="bg1"/>
                </a:solidFill>
                <a:latin typeface="Arial"/>
                <a:ea typeface="Arial"/>
                <a:cs typeface="Arial"/>
                <a:sym typeface="Arial"/>
              </a:rPr>
              <a:t>contact@lions-elancourt.org</a:t>
            </a:r>
            <a:endParaRPr sz="1279" dirty="0">
              <a:solidFill>
                <a:schemeClr val="bg1"/>
              </a:solidFill>
            </a:endParaRPr>
          </a:p>
          <a:p>
            <a:pPr algn="ctr"/>
            <a:endParaRPr sz="426" dirty="0">
              <a:solidFill>
                <a:schemeClr val="dk1"/>
              </a:solidFill>
              <a:latin typeface="Arial"/>
              <a:ea typeface="Arial"/>
              <a:cs typeface="Arial"/>
              <a:sym typeface="Arial"/>
            </a:endParaRPr>
          </a:p>
        </p:txBody>
      </p:sp>
      <p:sp>
        <p:nvSpPr>
          <p:cNvPr id="13" name="ZoneTexte 12">
            <a:extLst>
              <a:ext uri="{FF2B5EF4-FFF2-40B4-BE49-F238E27FC236}">
                <a16:creationId xmlns:a16="http://schemas.microsoft.com/office/drawing/2014/main" id="{6785710C-EB8E-4312-B1CC-C2FCFDAA2F4C}"/>
              </a:ext>
            </a:extLst>
          </p:cNvPr>
          <p:cNvSpPr txBox="1"/>
          <p:nvPr/>
        </p:nvSpPr>
        <p:spPr>
          <a:xfrm>
            <a:off x="5720781" y="3126241"/>
            <a:ext cx="3460721" cy="707886"/>
          </a:xfrm>
          <a:prstGeom prst="rect">
            <a:avLst/>
          </a:prstGeom>
          <a:noFill/>
        </p:spPr>
        <p:txBody>
          <a:bodyPr wrap="square" rtlCol="0">
            <a:spAutoFit/>
          </a:bodyPr>
          <a:lstStyle/>
          <a:p>
            <a:pPr algn="ctr"/>
            <a:r>
              <a:rPr lang="fr-FR" sz="2000" dirty="0">
                <a:solidFill>
                  <a:schemeClr val="bg1"/>
                </a:solidFill>
              </a:rPr>
              <a:t>Pour plus d’informations, contactez nous:</a:t>
            </a:r>
          </a:p>
        </p:txBody>
      </p:sp>
      <p:sp>
        <p:nvSpPr>
          <p:cNvPr id="14" name="Rectangle : coins arrondis 13">
            <a:extLst>
              <a:ext uri="{FF2B5EF4-FFF2-40B4-BE49-F238E27FC236}">
                <a16:creationId xmlns:a16="http://schemas.microsoft.com/office/drawing/2014/main" id="{A1CBDA19-FFD9-483A-862D-95B68CFD56D2}"/>
              </a:ext>
            </a:extLst>
          </p:cNvPr>
          <p:cNvSpPr/>
          <p:nvPr/>
        </p:nvSpPr>
        <p:spPr>
          <a:xfrm>
            <a:off x="9384898" y="5689600"/>
            <a:ext cx="2159183" cy="70025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919">
              <a:solidFill>
                <a:schemeClr val="bg1"/>
              </a:solidFill>
            </a:endParaRPr>
          </a:p>
        </p:txBody>
      </p:sp>
      <p:sp>
        <p:nvSpPr>
          <p:cNvPr id="15" name="ZoneTexte 14">
            <a:extLst>
              <a:ext uri="{FF2B5EF4-FFF2-40B4-BE49-F238E27FC236}">
                <a16:creationId xmlns:a16="http://schemas.microsoft.com/office/drawing/2014/main" id="{3AFC8C2E-70FB-458B-B9DD-5FFD64C4846E}"/>
              </a:ext>
            </a:extLst>
          </p:cNvPr>
          <p:cNvSpPr txBox="1"/>
          <p:nvPr/>
        </p:nvSpPr>
        <p:spPr>
          <a:xfrm>
            <a:off x="9440981" y="5776888"/>
            <a:ext cx="2159183" cy="276999"/>
          </a:xfrm>
          <a:prstGeom prst="rect">
            <a:avLst/>
          </a:prstGeom>
          <a:solidFill>
            <a:schemeClr val="tx1"/>
          </a:solid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www.lions-elancourt.org</a:t>
            </a:r>
          </a:p>
        </p:txBody>
      </p:sp>
      <p:sp>
        <p:nvSpPr>
          <p:cNvPr id="16" name="Google Shape;252;p1">
            <a:extLst>
              <a:ext uri="{FF2B5EF4-FFF2-40B4-BE49-F238E27FC236}">
                <a16:creationId xmlns:a16="http://schemas.microsoft.com/office/drawing/2014/main" id="{BF8163D0-36E5-43F7-B5C1-18B1C923EA9D}"/>
              </a:ext>
            </a:extLst>
          </p:cNvPr>
          <p:cNvSpPr txBox="1">
            <a:spLocks/>
          </p:cNvSpPr>
          <p:nvPr/>
        </p:nvSpPr>
        <p:spPr>
          <a:xfrm>
            <a:off x="9814093" y="2494672"/>
            <a:ext cx="2256315" cy="700257"/>
          </a:xfrm>
          <a:prstGeom prst="rect">
            <a:avLst/>
          </a:prstGeom>
          <a:noFill/>
          <a:ln>
            <a:noFill/>
          </a:ln>
        </p:spPr>
        <p:txBody>
          <a:bodyPr spcFirstLastPara="1" vert="horz" wrap="square" lIns="97463" tIns="48718" rIns="97463" bIns="48718" rtlCol="0" anchor="ctr" anchorCtr="0">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spcBef>
                <a:spcPts val="0"/>
              </a:spcBef>
              <a:buClr>
                <a:schemeClr val="lt1"/>
              </a:buClr>
              <a:buSzPts val="2400"/>
            </a:pPr>
            <a:r>
              <a:rPr lang="fr-FR" sz="1800" b="1" dirty="0">
                <a:solidFill>
                  <a:schemeClr val="bg1"/>
                </a:solidFill>
                <a:latin typeface="Arial" panose="020B0604020202020204" pitchFamily="34" charset="0"/>
                <a:cs typeface="Arial" panose="020B0604020202020204" pitchFamily="34" charset="0"/>
              </a:rPr>
              <a:t>LIONS CLUB </a:t>
            </a:r>
          </a:p>
          <a:p>
            <a:pPr>
              <a:lnSpc>
                <a:spcPct val="110000"/>
              </a:lnSpc>
              <a:spcBef>
                <a:spcPts val="0"/>
              </a:spcBef>
              <a:buClr>
                <a:schemeClr val="lt1"/>
              </a:buClr>
              <a:buSzPts val="2400"/>
            </a:pPr>
            <a:r>
              <a:rPr lang="fr-FR" sz="1800" b="1" dirty="0">
                <a:solidFill>
                  <a:schemeClr val="bg1"/>
                </a:solidFill>
                <a:latin typeface="Arial" panose="020B0604020202020204" pitchFamily="34" charset="0"/>
                <a:cs typeface="Arial" panose="020B0604020202020204" pitchFamily="34" charset="0"/>
              </a:rPr>
              <a:t>ÉLANCOURT </a:t>
            </a:r>
            <a:r>
              <a:rPr lang="fr-FR" sz="1800" b="1" i="1" dirty="0">
                <a:solidFill>
                  <a:schemeClr val="bg1"/>
                </a:solidFill>
                <a:latin typeface="Arial" panose="020B0604020202020204" pitchFamily="34" charset="0"/>
                <a:cs typeface="Arial" panose="020B0604020202020204" pitchFamily="34" charset="0"/>
              </a:rPr>
              <a:t>AQUALINA</a:t>
            </a:r>
            <a:endParaRPr lang="fr-FR" sz="1800" b="1" dirty="0">
              <a:solidFill>
                <a:schemeClr val="bg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6455B231-255D-4435-9925-190B3AE1D3C8}"/>
              </a:ext>
            </a:extLst>
          </p:cNvPr>
          <p:cNvSpPr txBox="1"/>
          <p:nvPr/>
        </p:nvSpPr>
        <p:spPr>
          <a:xfrm>
            <a:off x="0" y="207627"/>
            <a:ext cx="2485718" cy="369332"/>
          </a:xfrm>
          <a:prstGeom prst="rect">
            <a:avLst/>
          </a:prstGeom>
          <a:noFill/>
        </p:spPr>
        <p:txBody>
          <a:bodyPr wrap="square" rtlCol="0">
            <a:spAutoFit/>
          </a:bodyPr>
          <a:lstStyle/>
          <a:p>
            <a:pPr algn="ctr"/>
            <a:r>
              <a:rPr lang="fr-FR" b="1" dirty="0"/>
              <a:t>Le RECTO</a:t>
            </a:r>
          </a:p>
        </p:txBody>
      </p:sp>
      <p:sp>
        <p:nvSpPr>
          <p:cNvPr id="18" name="Espace réservé du numéro de diapositive 5">
            <a:extLst>
              <a:ext uri="{FF2B5EF4-FFF2-40B4-BE49-F238E27FC236}">
                <a16:creationId xmlns:a16="http://schemas.microsoft.com/office/drawing/2014/main" id="{D08DE875-9A36-445F-994D-7A979BDA861B}"/>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bg1"/>
                </a:solidFill>
              </a:rPr>
              <a:pPr/>
              <a:t>30</a:t>
            </a:fld>
            <a:endParaRPr lang="fr-FR" sz="1800" b="1" dirty="0">
              <a:solidFill>
                <a:schemeClr val="bg1"/>
              </a:solidFill>
            </a:endParaRPr>
          </a:p>
        </p:txBody>
      </p:sp>
    </p:spTree>
    <p:extLst>
      <p:ext uri="{BB962C8B-B14F-4D97-AF65-F5344CB8AC3E}">
        <p14:creationId xmlns:p14="http://schemas.microsoft.com/office/powerpoint/2010/main" val="1236369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4F8535A-5BE1-4BCF-BF95-15367DCE2366}"/>
              </a:ext>
            </a:extLst>
          </p:cNvPr>
          <p:cNvPicPr>
            <a:picLocks noChangeAspect="1"/>
          </p:cNvPicPr>
          <p:nvPr/>
        </p:nvPicPr>
        <p:blipFill>
          <a:blip r:embed="rId3"/>
          <a:stretch>
            <a:fillRect/>
          </a:stretch>
        </p:blipFill>
        <p:spPr>
          <a:xfrm>
            <a:off x="2643016" y="0"/>
            <a:ext cx="9559870" cy="6887776"/>
          </a:xfrm>
          <a:prstGeom prst="rect">
            <a:avLst/>
          </a:prstGeom>
        </p:spPr>
      </p:pic>
      <p:sp>
        <p:nvSpPr>
          <p:cNvPr id="4" name="ZoneTexte 3">
            <a:extLst>
              <a:ext uri="{FF2B5EF4-FFF2-40B4-BE49-F238E27FC236}">
                <a16:creationId xmlns:a16="http://schemas.microsoft.com/office/drawing/2014/main" id="{A8EAADE6-B982-4235-8597-81C535DEEA10}"/>
              </a:ext>
            </a:extLst>
          </p:cNvPr>
          <p:cNvSpPr txBox="1"/>
          <p:nvPr/>
        </p:nvSpPr>
        <p:spPr>
          <a:xfrm>
            <a:off x="184399" y="1153917"/>
            <a:ext cx="2306873" cy="1754326"/>
          </a:xfrm>
          <a:prstGeom prst="rect">
            <a:avLst/>
          </a:prstGeom>
          <a:noFill/>
        </p:spPr>
        <p:txBody>
          <a:bodyPr wrap="square" rtlCol="0">
            <a:spAutoFit/>
          </a:bodyPr>
          <a:lstStyle/>
          <a:p>
            <a:r>
              <a:rPr lang="fr-FR" dirty="0"/>
              <a:t>Autre création, toujours  à partir d’images récupérées sur les flyers Lions.</a:t>
            </a:r>
          </a:p>
          <a:p>
            <a:r>
              <a:rPr lang="fr-FR" dirty="0"/>
              <a:t>(St Germain-en-Laye Doyen)</a:t>
            </a:r>
          </a:p>
        </p:txBody>
      </p:sp>
      <p:sp>
        <p:nvSpPr>
          <p:cNvPr id="5" name="ZoneTexte 4">
            <a:extLst>
              <a:ext uri="{FF2B5EF4-FFF2-40B4-BE49-F238E27FC236}">
                <a16:creationId xmlns:a16="http://schemas.microsoft.com/office/drawing/2014/main" id="{23C7A6A7-2F67-4674-A861-EB14D5B36D41}"/>
              </a:ext>
            </a:extLst>
          </p:cNvPr>
          <p:cNvSpPr txBox="1"/>
          <p:nvPr/>
        </p:nvSpPr>
        <p:spPr>
          <a:xfrm>
            <a:off x="0" y="207627"/>
            <a:ext cx="2643016" cy="369332"/>
          </a:xfrm>
          <a:prstGeom prst="rect">
            <a:avLst/>
          </a:prstGeom>
          <a:noFill/>
        </p:spPr>
        <p:txBody>
          <a:bodyPr wrap="square" rtlCol="0">
            <a:spAutoFit/>
          </a:bodyPr>
          <a:lstStyle/>
          <a:p>
            <a:pPr algn="ctr"/>
            <a:r>
              <a:rPr lang="fr-FR" b="1" dirty="0"/>
              <a:t>Le RECTO</a:t>
            </a:r>
          </a:p>
        </p:txBody>
      </p:sp>
      <p:sp>
        <p:nvSpPr>
          <p:cNvPr id="8" name="Espace réservé du numéro de diapositive 5">
            <a:extLst>
              <a:ext uri="{FF2B5EF4-FFF2-40B4-BE49-F238E27FC236}">
                <a16:creationId xmlns:a16="http://schemas.microsoft.com/office/drawing/2014/main" id="{EAEFD222-B34D-4CB4-A007-E71DBC3CA7BC}"/>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31</a:t>
            </a:fld>
            <a:endParaRPr lang="fr-FR" sz="1800" b="1" dirty="0">
              <a:solidFill>
                <a:schemeClr val="tx1"/>
              </a:solidFill>
            </a:endParaRPr>
          </a:p>
        </p:txBody>
      </p:sp>
    </p:spTree>
    <p:extLst>
      <p:ext uri="{BB962C8B-B14F-4D97-AF65-F5344CB8AC3E}">
        <p14:creationId xmlns:p14="http://schemas.microsoft.com/office/powerpoint/2010/main" val="3643563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id="{A8EAADE6-B982-4235-8597-81C535DEEA10}"/>
              </a:ext>
            </a:extLst>
          </p:cNvPr>
          <p:cNvSpPr txBox="1"/>
          <p:nvPr/>
        </p:nvSpPr>
        <p:spPr>
          <a:xfrm>
            <a:off x="184400" y="1153917"/>
            <a:ext cx="1980302" cy="2031325"/>
          </a:xfrm>
          <a:prstGeom prst="rect">
            <a:avLst/>
          </a:prstGeom>
          <a:noFill/>
        </p:spPr>
        <p:txBody>
          <a:bodyPr wrap="square" rtlCol="0">
            <a:spAutoFit/>
          </a:bodyPr>
          <a:lstStyle/>
          <a:p>
            <a:r>
              <a:rPr lang="fr-FR" dirty="0"/>
              <a:t>Autre idée de présentation (Modèle personnalisable Lions, présent dans le guide de la communication)</a:t>
            </a:r>
          </a:p>
        </p:txBody>
      </p:sp>
      <p:sp>
        <p:nvSpPr>
          <p:cNvPr id="5" name="ZoneTexte 4">
            <a:extLst>
              <a:ext uri="{FF2B5EF4-FFF2-40B4-BE49-F238E27FC236}">
                <a16:creationId xmlns:a16="http://schemas.microsoft.com/office/drawing/2014/main" id="{23C7A6A7-2F67-4674-A861-EB14D5B36D41}"/>
              </a:ext>
            </a:extLst>
          </p:cNvPr>
          <p:cNvSpPr txBox="1"/>
          <p:nvPr/>
        </p:nvSpPr>
        <p:spPr>
          <a:xfrm>
            <a:off x="0" y="207627"/>
            <a:ext cx="2643016" cy="369332"/>
          </a:xfrm>
          <a:prstGeom prst="rect">
            <a:avLst/>
          </a:prstGeom>
          <a:noFill/>
        </p:spPr>
        <p:txBody>
          <a:bodyPr wrap="square" rtlCol="0">
            <a:spAutoFit/>
          </a:bodyPr>
          <a:lstStyle/>
          <a:p>
            <a:pPr algn="ctr"/>
            <a:r>
              <a:rPr lang="fr-FR" b="1" dirty="0"/>
              <a:t>Le RECTO</a:t>
            </a:r>
          </a:p>
        </p:txBody>
      </p:sp>
      <p:pic>
        <p:nvPicPr>
          <p:cNvPr id="2" name="Image 1">
            <a:extLst>
              <a:ext uri="{FF2B5EF4-FFF2-40B4-BE49-F238E27FC236}">
                <a16:creationId xmlns:a16="http://schemas.microsoft.com/office/drawing/2014/main" id="{BAAA16DF-EE72-4CF1-9FB6-8A0B3FCD8514}"/>
              </a:ext>
            </a:extLst>
          </p:cNvPr>
          <p:cNvPicPr>
            <a:picLocks noChangeAspect="1"/>
          </p:cNvPicPr>
          <p:nvPr/>
        </p:nvPicPr>
        <p:blipFill>
          <a:blip r:embed="rId3"/>
          <a:stretch>
            <a:fillRect/>
          </a:stretch>
        </p:blipFill>
        <p:spPr>
          <a:xfrm>
            <a:off x="2547257" y="-18662"/>
            <a:ext cx="9657184" cy="6872763"/>
          </a:xfrm>
          <a:prstGeom prst="rect">
            <a:avLst/>
          </a:prstGeom>
        </p:spPr>
      </p:pic>
      <p:sp>
        <p:nvSpPr>
          <p:cNvPr id="8" name="Espace réservé du numéro de diapositive 5">
            <a:extLst>
              <a:ext uri="{FF2B5EF4-FFF2-40B4-BE49-F238E27FC236}">
                <a16:creationId xmlns:a16="http://schemas.microsoft.com/office/drawing/2014/main" id="{51F6FA12-D549-48E2-B4E2-EC9E41BFB4AD}"/>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32</a:t>
            </a:fld>
            <a:endParaRPr lang="fr-FR" sz="1800" b="1" dirty="0">
              <a:solidFill>
                <a:schemeClr val="tx1"/>
              </a:solidFill>
            </a:endParaRPr>
          </a:p>
        </p:txBody>
      </p:sp>
    </p:spTree>
    <p:extLst>
      <p:ext uri="{BB962C8B-B14F-4D97-AF65-F5344CB8AC3E}">
        <p14:creationId xmlns:p14="http://schemas.microsoft.com/office/powerpoint/2010/main" val="3921309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F4603C09-C8AD-4750-82E4-68AAD1E3F99D}"/>
              </a:ext>
            </a:extLst>
          </p:cNvPr>
          <p:cNvPicPr>
            <a:picLocks noChangeAspect="1"/>
          </p:cNvPicPr>
          <p:nvPr/>
        </p:nvPicPr>
        <p:blipFill>
          <a:blip r:embed="rId3"/>
          <a:stretch>
            <a:fillRect/>
          </a:stretch>
        </p:blipFill>
        <p:spPr>
          <a:xfrm>
            <a:off x="2645230" y="0"/>
            <a:ext cx="9546770" cy="6891290"/>
          </a:xfrm>
          <a:prstGeom prst="rect">
            <a:avLst/>
          </a:prstGeom>
        </p:spPr>
      </p:pic>
      <p:sp>
        <p:nvSpPr>
          <p:cNvPr id="4" name="ZoneTexte 3">
            <a:extLst>
              <a:ext uri="{FF2B5EF4-FFF2-40B4-BE49-F238E27FC236}">
                <a16:creationId xmlns:a16="http://schemas.microsoft.com/office/drawing/2014/main" id="{1A1CCA82-D31A-49FF-8DA1-4B06302532C1}"/>
              </a:ext>
            </a:extLst>
          </p:cNvPr>
          <p:cNvSpPr txBox="1"/>
          <p:nvPr/>
        </p:nvSpPr>
        <p:spPr>
          <a:xfrm>
            <a:off x="184400" y="1153917"/>
            <a:ext cx="1980302" cy="1200329"/>
          </a:xfrm>
          <a:prstGeom prst="rect">
            <a:avLst/>
          </a:prstGeom>
          <a:noFill/>
        </p:spPr>
        <p:txBody>
          <a:bodyPr wrap="square" rtlCol="0">
            <a:spAutoFit/>
          </a:bodyPr>
          <a:lstStyle/>
          <a:p>
            <a:r>
              <a:rPr lang="fr-FR" dirty="0"/>
              <a:t>Autre idée de présentation (Elancourt Aqualina)</a:t>
            </a:r>
          </a:p>
        </p:txBody>
      </p:sp>
      <p:sp>
        <p:nvSpPr>
          <p:cNvPr id="5" name="ZoneTexte 4">
            <a:extLst>
              <a:ext uri="{FF2B5EF4-FFF2-40B4-BE49-F238E27FC236}">
                <a16:creationId xmlns:a16="http://schemas.microsoft.com/office/drawing/2014/main" id="{6674B551-DC13-4268-B8DD-33BC645F9E02}"/>
              </a:ext>
            </a:extLst>
          </p:cNvPr>
          <p:cNvSpPr txBox="1"/>
          <p:nvPr/>
        </p:nvSpPr>
        <p:spPr>
          <a:xfrm>
            <a:off x="0" y="207627"/>
            <a:ext cx="2485718" cy="369332"/>
          </a:xfrm>
          <a:prstGeom prst="rect">
            <a:avLst/>
          </a:prstGeom>
          <a:noFill/>
        </p:spPr>
        <p:txBody>
          <a:bodyPr wrap="square" rtlCol="0">
            <a:spAutoFit/>
          </a:bodyPr>
          <a:lstStyle/>
          <a:p>
            <a:pPr algn="ctr"/>
            <a:r>
              <a:rPr lang="fr-FR" b="1" dirty="0"/>
              <a:t>Le RECTO</a:t>
            </a:r>
          </a:p>
        </p:txBody>
      </p:sp>
      <p:sp>
        <p:nvSpPr>
          <p:cNvPr id="8" name="Espace réservé du numéro de diapositive 5">
            <a:extLst>
              <a:ext uri="{FF2B5EF4-FFF2-40B4-BE49-F238E27FC236}">
                <a16:creationId xmlns:a16="http://schemas.microsoft.com/office/drawing/2014/main" id="{9937640E-C469-45B3-B11A-EECF7E27DDD0}"/>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33</a:t>
            </a:fld>
            <a:endParaRPr lang="fr-FR" sz="1800" b="1" dirty="0">
              <a:solidFill>
                <a:schemeClr val="tx1"/>
              </a:solidFill>
            </a:endParaRPr>
          </a:p>
        </p:txBody>
      </p:sp>
    </p:spTree>
    <p:extLst>
      <p:ext uri="{BB962C8B-B14F-4D97-AF65-F5344CB8AC3E}">
        <p14:creationId xmlns:p14="http://schemas.microsoft.com/office/powerpoint/2010/main" val="2610509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id="{A8EAADE6-B982-4235-8597-81C535DEEA10}"/>
              </a:ext>
            </a:extLst>
          </p:cNvPr>
          <p:cNvSpPr txBox="1"/>
          <p:nvPr/>
        </p:nvSpPr>
        <p:spPr>
          <a:xfrm>
            <a:off x="184400" y="1153917"/>
            <a:ext cx="1980302" cy="2031325"/>
          </a:xfrm>
          <a:prstGeom prst="rect">
            <a:avLst/>
          </a:prstGeom>
          <a:noFill/>
        </p:spPr>
        <p:txBody>
          <a:bodyPr wrap="square" rtlCol="0">
            <a:spAutoFit/>
          </a:bodyPr>
          <a:lstStyle/>
          <a:p>
            <a:r>
              <a:rPr lang="fr-FR" dirty="0"/>
              <a:t>Autre idée de présentation, flyer utilisé lors du forum des associations (Elancourt Aqualina)</a:t>
            </a:r>
          </a:p>
        </p:txBody>
      </p:sp>
      <p:sp>
        <p:nvSpPr>
          <p:cNvPr id="5" name="ZoneTexte 4">
            <a:extLst>
              <a:ext uri="{FF2B5EF4-FFF2-40B4-BE49-F238E27FC236}">
                <a16:creationId xmlns:a16="http://schemas.microsoft.com/office/drawing/2014/main" id="{23C7A6A7-2F67-4674-A861-EB14D5B36D41}"/>
              </a:ext>
            </a:extLst>
          </p:cNvPr>
          <p:cNvSpPr txBox="1"/>
          <p:nvPr/>
        </p:nvSpPr>
        <p:spPr>
          <a:xfrm>
            <a:off x="0" y="207627"/>
            <a:ext cx="2643016" cy="369332"/>
          </a:xfrm>
          <a:prstGeom prst="rect">
            <a:avLst/>
          </a:prstGeom>
          <a:noFill/>
        </p:spPr>
        <p:txBody>
          <a:bodyPr wrap="square" rtlCol="0">
            <a:spAutoFit/>
          </a:bodyPr>
          <a:lstStyle/>
          <a:p>
            <a:pPr algn="ctr"/>
            <a:r>
              <a:rPr lang="fr-FR" b="1" dirty="0"/>
              <a:t>Le RECTO</a:t>
            </a:r>
          </a:p>
        </p:txBody>
      </p:sp>
      <p:pic>
        <p:nvPicPr>
          <p:cNvPr id="6" name="Image 5">
            <a:extLst>
              <a:ext uri="{FF2B5EF4-FFF2-40B4-BE49-F238E27FC236}">
                <a16:creationId xmlns:a16="http://schemas.microsoft.com/office/drawing/2014/main" id="{88EA3263-D8B9-4FAA-B41F-632364C624EC}"/>
              </a:ext>
            </a:extLst>
          </p:cNvPr>
          <p:cNvPicPr>
            <a:picLocks noChangeAspect="1"/>
          </p:cNvPicPr>
          <p:nvPr/>
        </p:nvPicPr>
        <p:blipFill>
          <a:blip r:embed="rId3"/>
          <a:stretch>
            <a:fillRect/>
          </a:stretch>
        </p:blipFill>
        <p:spPr>
          <a:xfrm>
            <a:off x="2564752" y="-1"/>
            <a:ext cx="9628093" cy="6857999"/>
          </a:xfrm>
          <a:prstGeom prst="rect">
            <a:avLst/>
          </a:prstGeom>
        </p:spPr>
      </p:pic>
      <p:sp>
        <p:nvSpPr>
          <p:cNvPr id="8" name="Espace réservé du numéro de diapositive 5">
            <a:extLst>
              <a:ext uri="{FF2B5EF4-FFF2-40B4-BE49-F238E27FC236}">
                <a16:creationId xmlns:a16="http://schemas.microsoft.com/office/drawing/2014/main" id="{3E48E369-CC18-4AC0-923E-F35595D39C09}"/>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34</a:t>
            </a:fld>
            <a:endParaRPr lang="fr-FR" sz="1800" b="1" dirty="0">
              <a:solidFill>
                <a:schemeClr val="tx1"/>
              </a:solidFill>
            </a:endParaRPr>
          </a:p>
        </p:txBody>
      </p:sp>
    </p:spTree>
    <p:extLst>
      <p:ext uri="{BB962C8B-B14F-4D97-AF65-F5344CB8AC3E}">
        <p14:creationId xmlns:p14="http://schemas.microsoft.com/office/powerpoint/2010/main" val="2726956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2310B2AF-F1A2-4CCD-8C97-47330FE93FEF}"/>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pic>
        <p:nvPicPr>
          <p:cNvPr id="4" name="Image 3">
            <a:extLst>
              <a:ext uri="{FF2B5EF4-FFF2-40B4-BE49-F238E27FC236}">
                <a16:creationId xmlns:a16="http://schemas.microsoft.com/office/drawing/2014/main" id="{F325FFF4-F439-4E69-8D7B-97B17D3FBC40}"/>
              </a:ext>
            </a:extLst>
          </p:cNvPr>
          <p:cNvPicPr>
            <a:picLocks noChangeAspect="1"/>
          </p:cNvPicPr>
          <p:nvPr/>
        </p:nvPicPr>
        <p:blipFill>
          <a:blip r:embed="rId3"/>
          <a:stretch>
            <a:fillRect/>
          </a:stretch>
        </p:blipFill>
        <p:spPr>
          <a:xfrm>
            <a:off x="2485718" y="0"/>
            <a:ext cx="9706282" cy="6858000"/>
          </a:xfrm>
          <a:prstGeom prst="rect">
            <a:avLst/>
          </a:prstGeom>
        </p:spPr>
      </p:pic>
      <p:sp>
        <p:nvSpPr>
          <p:cNvPr id="5" name="ZoneTexte 4">
            <a:extLst>
              <a:ext uri="{FF2B5EF4-FFF2-40B4-BE49-F238E27FC236}">
                <a16:creationId xmlns:a16="http://schemas.microsoft.com/office/drawing/2014/main" id="{22027F19-4805-44CA-99C4-BBA4152C84DC}"/>
              </a:ext>
            </a:extLst>
          </p:cNvPr>
          <p:cNvSpPr txBox="1"/>
          <p:nvPr/>
        </p:nvSpPr>
        <p:spPr>
          <a:xfrm>
            <a:off x="184400" y="1153917"/>
            <a:ext cx="1980302" cy="2862322"/>
          </a:xfrm>
          <a:prstGeom prst="rect">
            <a:avLst/>
          </a:prstGeom>
          <a:noFill/>
        </p:spPr>
        <p:txBody>
          <a:bodyPr wrap="square" rtlCol="0">
            <a:spAutoFit/>
          </a:bodyPr>
          <a:lstStyle/>
          <a:p>
            <a:r>
              <a:rPr lang="fr-FR" dirty="0"/>
              <a:t>Pour commencer, comme pour le recto, insérez une image pour illustrer le fond de votre flyer ou choisissez un fond unis en mettant en forme l’arrière plan.</a:t>
            </a:r>
          </a:p>
        </p:txBody>
      </p:sp>
      <p:sp>
        <p:nvSpPr>
          <p:cNvPr id="8" name="Espace réservé du numéro de diapositive 5">
            <a:extLst>
              <a:ext uri="{FF2B5EF4-FFF2-40B4-BE49-F238E27FC236}">
                <a16:creationId xmlns:a16="http://schemas.microsoft.com/office/drawing/2014/main" id="{5C24CCEB-60A3-4982-9784-CA6AA995D7F9}"/>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35</a:t>
            </a:fld>
            <a:endParaRPr lang="fr-FR" sz="1800" b="1" dirty="0">
              <a:solidFill>
                <a:schemeClr val="tx1"/>
              </a:solidFill>
            </a:endParaRPr>
          </a:p>
        </p:txBody>
      </p:sp>
    </p:spTree>
    <p:extLst>
      <p:ext uri="{BB962C8B-B14F-4D97-AF65-F5344CB8AC3E}">
        <p14:creationId xmlns:p14="http://schemas.microsoft.com/office/powerpoint/2010/main" val="230877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2310B2AF-F1A2-4CCD-8C97-47330FE93FEF}"/>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pic>
        <p:nvPicPr>
          <p:cNvPr id="4" name="Image 3">
            <a:extLst>
              <a:ext uri="{FF2B5EF4-FFF2-40B4-BE49-F238E27FC236}">
                <a16:creationId xmlns:a16="http://schemas.microsoft.com/office/drawing/2014/main" id="{F325FFF4-F439-4E69-8D7B-97B17D3FBC40}"/>
              </a:ext>
            </a:extLst>
          </p:cNvPr>
          <p:cNvPicPr>
            <a:picLocks noChangeAspect="1"/>
          </p:cNvPicPr>
          <p:nvPr/>
        </p:nvPicPr>
        <p:blipFill>
          <a:blip r:embed="rId3"/>
          <a:stretch>
            <a:fillRect/>
          </a:stretch>
        </p:blipFill>
        <p:spPr>
          <a:xfrm>
            <a:off x="2485718" y="0"/>
            <a:ext cx="9706282" cy="6858000"/>
          </a:xfrm>
          <a:prstGeom prst="rect">
            <a:avLst/>
          </a:prstGeom>
        </p:spPr>
      </p:pic>
      <p:sp>
        <p:nvSpPr>
          <p:cNvPr id="5" name="ZoneTexte 4">
            <a:extLst>
              <a:ext uri="{FF2B5EF4-FFF2-40B4-BE49-F238E27FC236}">
                <a16:creationId xmlns:a16="http://schemas.microsoft.com/office/drawing/2014/main" id="{22027F19-4805-44CA-99C4-BBA4152C84DC}"/>
              </a:ext>
            </a:extLst>
          </p:cNvPr>
          <p:cNvSpPr txBox="1"/>
          <p:nvPr/>
        </p:nvSpPr>
        <p:spPr>
          <a:xfrm>
            <a:off x="184400" y="1153917"/>
            <a:ext cx="1980302" cy="1754326"/>
          </a:xfrm>
          <a:prstGeom prst="rect">
            <a:avLst/>
          </a:prstGeom>
          <a:noFill/>
        </p:spPr>
        <p:txBody>
          <a:bodyPr wrap="square" rtlCol="0">
            <a:spAutoFit/>
          </a:bodyPr>
          <a:lstStyle/>
          <a:p>
            <a:r>
              <a:rPr lang="fr-FR" dirty="0"/>
              <a:t>Insérez les images qui vont illustrer votre flyer (toujours avec des images issues d’un flyer Lions)</a:t>
            </a:r>
          </a:p>
        </p:txBody>
      </p:sp>
      <p:pic>
        <p:nvPicPr>
          <p:cNvPr id="6" name="Image 5">
            <a:extLst>
              <a:ext uri="{FF2B5EF4-FFF2-40B4-BE49-F238E27FC236}">
                <a16:creationId xmlns:a16="http://schemas.microsoft.com/office/drawing/2014/main" id="{6E1AC289-F789-477A-9E2C-D43405460617}"/>
              </a:ext>
            </a:extLst>
          </p:cNvPr>
          <p:cNvPicPr>
            <a:picLocks noChangeAspect="1"/>
          </p:cNvPicPr>
          <p:nvPr/>
        </p:nvPicPr>
        <p:blipFill>
          <a:blip r:embed="rId4"/>
          <a:stretch>
            <a:fillRect/>
          </a:stretch>
        </p:blipFill>
        <p:spPr>
          <a:xfrm>
            <a:off x="5834159" y="-10799"/>
            <a:ext cx="3503220" cy="6858000"/>
          </a:xfrm>
          <a:prstGeom prst="rect">
            <a:avLst/>
          </a:prstGeom>
        </p:spPr>
      </p:pic>
      <p:sp>
        <p:nvSpPr>
          <p:cNvPr id="8" name="Espace réservé du numéro de diapositive 5">
            <a:extLst>
              <a:ext uri="{FF2B5EF4-FFF2-40B4-BE49-F238E27FC236}">
                <a16:creationId xmlns:a16="http://schemas.microsoft.com/office/drawing/2014/main" id="{168B648D-2A42-4FD0-9029-493C057CB6C4}"/>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36</a:t>
            </a:fld>
            <a:endParaRPr lang="fr-FR" sz="1800" b="1" dirty="0">
              <a:solidFill>
                <a:schemeClr val="tx1"/>
              </a:solidFill>
            </a:endParaRPr>
          </a:p>
        </p:txBody>
      </p:sp>
    </p:spTree>
    <p:extLst>
      <p:ext uri="{BB962C8B-B14F-4D97-AF65-F5344CB8AC3E}">
        <p14:creationId xmlns:p14="http://schemas.microsoft.com/office/powerpoint/2010/main" val="1528356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079D63E0-55CA-4C18-B122-D5A67D122D96}"/>
              </a:ext>
            </a:extLst>
          </p:cNvPr>
          <p:cNvSpPr txBox="1"/>
          <p:nvPr/>
        </p:nvSpPr>
        <p:spPr>
          <a:xfrm>
            <a:off x="184400" y="1153917"/>
            <a:ext cx="1980302" cy="923330"/>
          </a:xfrm>
          <a:prstGeom prst="rect">
            <a:avLst/>
          </a:prstGeom>
          <a:noFill/>
        </p:spPr>
        <p:txBody>
          <a:bodyPr wrap="square" rtlCol="0">
            <a:spAutoFit/>
          </a:bodyPr>
          <a:lstStyle/>
          <a:p>
            <a:r>
              <a:rPr lang="fr-FR" dirty="0"/>
              <a:t>Rajoutez les zones de textes que vous souhaitez</a:t>
            </a:r>
          </a:p>
        </p:txBody>
      </p:sp>
      <p:sp>
        <p:nvSpPr>
          <p:cNvPr id="5" name="ZoneTexte 4">
            <a:extLst>
              <a:ext uri="{FF2B5EF4-FFF2-40B4-BE49-F238E27FC236}">
                <a16:creationId xmlns:a16="http://schemas.microsoft.com/office/drawing/2014/main" id="{938F630B-41FF-42FB-BE13-281C06E19061}"/>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pic>
        <p:nvPicPr>
          <p:cNvPr id="6" name="Image 5">
            <a:extLst>
              <a:ext uri="{FF2B5EF4-FFF2-40B4-BE49-F238E27FC236}">
                <a16:creationId xmlns:a16="http://schemas.microsoft.com/office/drawing/2014/main" id="{3346E95D-AC84-41D8-B5DB-0E69DDBAA989}"/>
              </a:ext>
            </a:extLst>
          </p:cNvPr>
          <p:cNvPicPr>
            <a:picLocks noChangeAspect="1"/>
          </p:cNvPicPr>
          <p:nvPr/>
        </p:nvPicPr>
        <p:blipFill>
          <a:blip r:embed="rId3"/>
          <a:stretch>
            <a:fillRect/>
          </a:stretch>
        </p:blipFill>
        <p:spPr>
          <a:xfrm>
            <a:off x="2485718" y="0"/>
            <a:ext cx="9706282" cy="6858000"/>
          </a:xfrm>
          <a:prstGeom prst="rect">
            <a:avLst/>
          </a:prstGeom>
        </p:spPr>
      </p:pic>
      <p:pic>
        <p:nvPicPr>
          <p:cNvPr id="8" name="Image 7">
            <a:extLst>
              <a:ext uri="{FF2B5EF4-FFF2-40B4-BE49-F238E27FC236}">
                <a16:creationId xmlns:a16="http://schemas.microsoft.com/office/drawing/2014/main" id="{F94E4728-CE83-4F9F-97BA-644C7ED6DE9E}"/>
              </a:ext>
            </a:extLst>
          </p:cNvPr>
          <p:cNvPicPr>
            <a:picLocks noChangeAspect="1"/>
          </p:cNvPicPr>
          <p:nvPr/>
        </p:nvPicPr>
        <p:blipFill>
          <a:blip r:embed="rId4"/>
          <a:stretch>
            <a:fillRect/>
          </a:stretch>
        </p:blipFill>
        <p:spPr>
          <a:xfrm>
            <a:off x="5779730" y="0"/>
            <a:ext cx="3503220" cy="6858000"/>
          </a:xfrm>
          <a:prstGeom prst="rect">
            <a:avLst/>
          </a:prstGeom>
        </p:spPr>
      </p:pic>
      <p:sp>
        <p:nvSpPr>
          <p:cNvPr id="9" name="ZoneTexte 8">
            <a:extLst>
              <a:ext uri="{FF2B5EF4-FFF2-40B4-BE49-F238E27FC236}">
                <a16:creationId xmlns:a16="http://schemas.microsoft.com/office/drawing/2014/main" id="{C564CEA4-5EAF-4925-966C-E9C740CF8215}"/>
              </a:ext>
            </a:extLst>
          </p:cNvPr>
          <p:cNvSpPr txBox="1"/>
          <p:nvPr/>
        </p:nvSpPr>
        <p:spPr>
          <a:xfrm>
            <a:off x="6096000" y="-21598"/>
            <a:ext cx="3048337" cy="523220"/>
          </a:xfrm>
          <a:prstGeom prst="rect">
            <a:avLst/>
          </a:prstGeom>
          <a:noFill/>
        </p:spPr>
        <p:txBody>
          <a:bodyPr wrap="square" rtlCol="0">
            <a:spAutoFit/>
          </a:bodyPr>
          <a:lstStyle/>
          <a:p>
            <a:r>
              <a:rPr lang="fr-FR" sz="1400" b="1" dirty="0">
                <a:solidFill>
                  <a:schemeClr val="bg1"/>
                </a:solidFill>
                <a:latin typeface="+mj-lt"/>
              </a:rPr>
              <a:t>Devenir bénévole au LIONS CLUB ELANCOURT Aqualina </a:t>
            </a:r>
            <a:r>
              <a:rPr lang="fr-FR" sz="1400" b="1" dirty="0">
                <a:solidFill>
                  <a:schemeClr val="bg1"/>
                </a:solidFill>
                <a:latin typeface="Calibri Light" panose="020F0302020204030204" pitchFamily="34" charset="0"/>
                <a:cs typeface="Calibri Light" panose="020F0302020204030204" pitchFamily="34" charset="0"/>
              </a:rPr>
              <a:t>, c’est…… </a:t>
            </a:r>
          </a:p>
        </p:txBody>
      </p:sp>
      <p:sp>
        <p:nvSpPr>
          <p:cNvPr id="10" name="Espace réservé du numéro de diapositive 5">
            <a:extLst>
              <a:ext uri="{FF2B5EF4-FFF2-40B4-BE49-F238E27FC236}">
                <a16:creationId xmlns:a16="http://schemas.microsoft.com/office/drawing/2014/main" id="{A893C49F-915D-4CBF-B74F-821F6C2E40E3}"/>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37</a:t>
            </a:fld>
            <a:endParaRPr lang="fr-FR" sz="1800" b="1" dirty="0">
              <a:solidFill>
                <a:schemeClr val="tx1"/>
              </a:solidFill>
            </a:endParaRPr>
          </a:p>
        </p:txBody>
      </p:sp>
    </p:spTree>
    <p:extLst>
      <p:ext uri="{BB962C8B-B14F-4D97-AF65-F5344CB8AC3E}">
        <p14:creationId xmlns:p14="http://schemas.microsoft.com/office/powerpoint/2010/main" val="1916870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079D63E0-55CA-4C18-B122-D5A67D122D96}"/>
              </a:ext>
            </a:extLst>
          </p:cNvPr>
          <p:cNvSpPr txBox="1"/>
          <p:nvPr/>
        </p:nvSpPr>
        <p:spPr>
          <a:xfrm>
            <a:off x="184400" y="1153917"/>
            <a:ext cx="1980302" cy="1754326"/>
          </a:xfrm>
          <a:prstGeom prst="rect">
            <a:avLst/>
          </a:prstGeom>
          <a:noFill/>
        </p:spPr>
        <p:txBody>
          <a:bodyPr wrap="square" rtlCol="0">
            <a:spAutoFit/>
          </a:bodyPr>
          <a:lstStyle/>
          <a:p>
            <a:r>
              <a:rPr lang="fr-FR" dirty="0"/>
              <a:t>Rajoutez les zones de textes désirées avec les informations que vous souhaitez diffuser.</a:t>
            </a:r>
          </a:p>
        </p:txBody>
      </p:sp>
      <p:sp>
        <p:nvSpPr>
          <p:cNvPr id="5" name="ZoneTexte 4">
            <a:extLst>
              <a:ext uri="{FF2B5EF4-FFF2-40B4-BE49-F238E27FC236}">
                <a16:creationId xmlns:a16="http://schemas.microsoft.com/office/drawing/2014/main" id="{938F630B-41FF-42FB-BE13-281C06E19061}"/>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pic>
        <p:nvPicPr>
          <p:cNvPr id="6" name="Image 5">
            <a:extLst>
              <a:ext uri="{FF2B5EF4-FFF2-40B4-BE49-F238E27FC236}">
                <a16:creationId xmlns:a16="http://schemas.microsoft.com/office/drawing/2014/main" id="{3346E95D-AC84-41D8-B5DB-0E69DDBAA989}"/>
              </a:ext>
            </a:extLst>
          </p:cNvPr>
          <p:cNvPicPr>
            <a:picLocks noChangeAspect="1"/>
          </p:cNvPicPr>
          <p:nvPr/>
        </p:nvPicPr>
        <p:blipFill>
          <a:blip r:embed="rId3"/>
          <a:stretch>
            <a:fillRect/>
          </a:stretch>
        </p:blipFill>
        <p:spPr>
          <a:xfrm>
            <a:off x="2485718" y="0"/>
            <a:ext cx="9706282" cy="6858000"/>
          </a:xfrm>
          <a:prstGeom prst="rect">
            <a:avLst/>
          </a:prstGeom>
        </p:spPr>
      </p:pic>
      <p:pic>
        <p:nvPicPr>
          <p:cNvPr id="8" name="Image 7">
            <a:extLst>
              <a:ext uri="{FF2B5EF4-FFF2-40B4-BE49-F238E27FC236}">
                <a16:creationId xmlns:a16="http://schemas.microsoft.com/office/drawing/2014/main" id="{F94E4728-CE83-4F9F-97BA-644C7ED6DE9E}"/>
              </a:ext>
            </a:extLst>
          </p:cNvPr>
          <p:cNvPicPr>
            <a:picLocks noChangeAspect="1"/>
          </p:cNvPicPr>
          <p:nvPr/>
        </p:nvPicPr>
        <p:blipFill>
          <a:blip r:embed="rId4"/>
          <a:stretch>
            <a:fillRect/>
          </a:stretch>
        </p:blipFill>
        <p:spPr>
          <a:xfrm>
            <a:off x="5779730" y="0"/>
            <a:ext cx="3503220" cy="6858000"/>
          </a:xfrm>
          <a:prstGeom prst="rect">
            <a:avLst/>
          </a:prstGeom>
        </p:spPr>
      </p:pic>
      <p:sp>
        <p:nvSpPr>
          <p:cNvPr id="9" name="ZoneTexte 8">
            <a:extLst>
              <a:ext uri="{FF2B5EF4-FFF2-40B4-BE49-F238E27FC236}">
                <a16:creationId xmlns:a16="http://schemas.microsoft.com/office/drawing/2014/main" id="{C564CEA4-5EAF-4925-966C-E9C740CF8215}"/>
              </a:ext>
            </a:extLst>
          </p:cNvPr>
          <p:cNvSpPr txBox="1"/>
          <p:nvPr/>
        </p:nvSpPr>
        <p:spPr>
          <a:xfrm>
            <a:off x="6096000" y="-21598"/>
            <a:ext cx="3048337" cy="523220"/>
          </a:xfrm>
          <a:prstGeom prst="rect">
            <a:avLst/>
          </a:prstGeom>
          <a:noFill/>
        </p:spPr>
        <p:txBody>
          <a:bodyPr wrap="square" rtlCol="0">
            <a:spAutoFit/>
          </a:bodyPr>
          <a:lstStyle/>
          <a:p>
            <a:r>
              <a:rPr lang="fr-FR" sz="1400" b="1" dirty="0">
                <a:solidFill>
                  <a:schemeClr val="bg1"/>
                </a:solidFill>
                <a:latin typeface="+mj-lt"/>
              </a:rPr>
              <a:t>Devenir bénévole au LIONS CLUB ELANCOURT Aqualina </a:t>
            </a:r>
            <a:r>
              <a:rPr lang="fr-FR" sz="1400" b="1" dirty="0">
                <a:solidFill>
                  <a:schemeClr val="bg1"/>
                </a:solidFill>
                <a:latin typeface="Calibri Light" panose="020F0302020204030204" pitchFamily="34" charset="0"/>
                <a:cs typeface="Calibri Light" panose="020F0302020204030204" pitchFamily="34" charset="0"/>
              </a:rPr>
              <a:t>, c’est…… </a:t>
            </a:r>
          </a:p>
        </p:txBody>
      </p:sp>
      <p:sp>
        <p:nvSpPr>
          <p:cNvPr id="10" name="Rectangle 9">
            <a:extLst>
              <a:ext uri="{FF2B5EF4-FFF2-40B4-BE49-F238E27FC236}">
                <a16:creationId xmlns:a16="http://schemas.microsoft.com/office/drawing/2014/main" id="{7EB8D4C6-F6C7-462C-B3FC-53D2C98C8BD5}"/>
              </a:ext>
            </a:extLst>
          </p:cNvPr>
          <p:cNvSpPr/>
          <p:nvPr/>
        </p:nvSpPr>
        <p:spPr>
          <a:xfrm>
            <a:off x="2909050" y="4806851"/>
            <a:ext cx="2475578" cy="2072747"/>
          </a:xfrm>
          <a:prstGeom prst="rect">
            <a:avLst/>
          </a:prstGeom>
        </p:spPr>
        <p:txBody>
          <a:bodyPr wrap="square">
            <a:spAutoFit/>
          </a:bodyPr>
          <a:lstStyle/>
          <a:p>
            <a:pPr algn="just"/>
            <a:r>
              <a:rPr lang="fr-FR" sz="1200" b="1" u="sng" dirty="0">
                <a:solidFill>
                  <a:schemeClr val="bg1"/>
                </a:solidFill>
              </a:rPr>
              <a:t>Le LIONS CLUB ÉLANCOURT Aqualina</a:t>
            </a:r>
            <a:r>
              <a:rPr lang="fr-FR" sz="1200" dirty="0">
                <a:solidFill>
                  <a:schemeClr val="bg1"/>
                </a:solidFill>
              </a:rPr>
              <a:t> a été créé en 2015. Il réunit par des liens de solidarité et d’amitié des hommes et des femmes intervenant à titre bénévole, </a:t>
            </a:r>
            <a:r>
              <a:rPr lang="fr-FR" sz="1200" dirty="0">
                <a:solidFill>
                  <a:schemeClr val="lt1"/>
                </a:solidFill>
                <a:ea typeface="Arial"/>
                <a:cs typeface="Arial"/>
                <a:sym typeface="Arial"/>
              </a:rPr>
              <a:t>portés par les valeurs fondamentales du Lions Club : l’humanisme et le bénévolat.</a:t>
            </a:r>
            <a:endParaRPr lang="fr-FR" sz="1200" dirty="0"/>
          </a:p>
          <a:p>
            <a:pPr algn="just"/>
            <a:endParaRPr lang="fr-FR" sz="1200" dirty="0">
              <a:solidFill>
                <a:schemeClr val="bg1"/>
              </a:solidFill>
            </a:endParaRPr>
          </a:p>
          <a:p>
            <a:pPr algn="just"/>
            <a:r>
              <a:rPr lang="fr-FR" sz="1200" dirty="0">
                <a:solidFill>
                  <a:schemeClr val="bg1"/>
                </a:solidFill>
              </a:rPr>
              <a:t>Notre devise est : </a:t>
            </a:r>
            <a:r>
              <a:rPr lang="fr-FR" sz="1200" b="1" dirty="0">
                <a:solidFill>
                  <a:schemeClr val="bg1"/>
                </a:solidFill>
              </a:rPr>
              <a:t>«Unis pour servir»</a:t>
            </a:r>
            <a:endParaRPr lang="fr-FR" sz="1200" dirty="0">
              <a:solidFill>
                <a:schemeClr val="bg1"/>
              </a:solidFill>
            </a:endParaRPr>
          </a:p>
          <a:p>
            <a:pPr algn="ctr"/>
            <a:endParaRPr lang="fr-FR" sz="869" dirty="0">
              <a:solidFill>
                <a:schemeClr val="bg1"/>
              </a:solidFill>
            </a:endParaRPr>
          </a:p>
        </p:txBody>
      </p:sp>
      <p:sp>
        <p:nvSpPr>
          <p:cNvPr id="11" name="Rectangle 10">
            <a:extLst>
              <a:ext uri="{FF2B5EF4-FFF2-40B4-BE49-F238E27FC236}">
                <a16:creationId xmlns:a16="http://schemas.microsoft.com/office/drawing/2014/main" id="{B5F68DD3-8D1C-4609-B8FE-B126422632E2}"/>
              </a:ext>
            </a:extLst>
          </p:cNvPr>
          <p:cNvSpPr/>
          <p:nvPr/>
        </p:nvSpPr>
        <p:spPr>
          <a:xfrm>
            <a:off x="2928430" y="3198650"/>
            <a:ext cx="2443356" cy="1384995"/>
          </a:xfrm>
          <a:prstGeom prst="rect">
            <a:avLst/>
          </a:prstGeom>
        </p:spPr>
        <p:txBody>
          <a:bodyPr wrap="square">
            <a:spAutoFit/>
          </a:bodyPr>
          <a:lstStyle/>
          <a:p>
            <a:pPr algn="just"/>
            <a:r>
              <a:rPr lang="fr-FR" sz="1200" dirty="0">
                <a:solidFill>
                  <a:schemeClr val="bg1"/>
                </a:solidFill>
                <a:uFill>
                  <a:solidFill>
                    <a:srgbClr val="000000"/>
                  </a:solidFill>
                </a:uFill>
                <a:ea typeface="Arial" panose="020B0604020202020204" pitchFamily="34" charset="0"/>
              </a:rPr>
              <a:t>Nous rejoindre, c’est lutter à nos côtés contre la faim dans le monde, c'est agir contre le cancer infantile, c'est combattre les problèmes de vision, c'est sensibiliser à la protection de l’environnement et c’est lutter contre le diabète. </a:t>
            </a:r>
            <a:endParaRPr lang="fr-FR" sz="1200" dirty="0">
              <a:solidFill>
                <a:schemeClr val="bg1"/>
              </a:solidFill>
              <a:uFill>
                <a:solidFill>
                  <a:srgbClr val="000000"/>
                </a:solidFill>
              </a:uFill>
              <a:ea typeface="Times New Roman" panose="02020603050405020304" pitchFamily="18" charset="0"/>
            </a:endParaRPr>
          </a:p>
        </p:txBody>
      </p:sp>
      <p:sp>
        <p:nvSpPr>
          <p:cNvPr id="12" name="Rectangle 11">
            <a:extLst>
              <a:ext uri="{FF2B5EF4-FFF2-40B4-BE49-F238E27FC236}">
                <a16:creationId xmlns:a16="http://schemas.microsoft.com/office/drawing/2014/main" id="{61514CF8-A12D-40C5-B0DE-D79AF6DFEE58}"/>
              </a:ext>
            </a:extLst>
          </p:cNvPr>
          <p:cNvSpPr/>
          <p:nvPr/>
        </p:nvSpPr>
        <p:spPr>
          <a:xfrm>
            <a:off x="2928430" y="34126"/>
            <a:ext cx="2333255" cy="830997"/>
          </a:xfrm>
          <a:prstGeom prst="rect">
            <a:avLst/>
          </a:prstGeom>
        </p:spPr>
        <p:txBody>
          <a:bodyPr wrap="square">
            <a:spAutoFit/>
          </a:bodyPr>
          <a:lstStyle/>
          <a:p>
            <a:pPr algn="ctr" fontAlgn="base"/>
            <a:r>
              <a:rPr lang="fr-FR" sz="1200" dirty="0">
                <a:solidFill>
                  <a:schemeClr val="bg1"/>
                </a:solidFill>
                <a:ea typeface="Times New Roman" panose="02020603050405020304" pitchFamily="18" charset="0"/>
              </a:rPr>
              <a:t>VOUS DESIREZ DONNER DE VOTRE TEMPS POUR VENIR EN AIDE A CEUX QUI EN ONT BESOIN ET ETRE UTILE, TOUS ENSEMBLE.</a:t>
            </a:r>
          </a:p>
        </p:txBody>
      </p:sp>
      <p:sp>
        <p:nvSpPr>
          <p:cNvPr id="13" name="ZoneTexte 12">
            <a:extLst>
              <a:ext uri="{FF2B5EF4-FFF2-40B4-BE49-F238E27FC236}">
                <a16:creationId xmlns:a16="http://schemas.microsoft.com/office/drawing/2014/main" id="{CEE3BBBC-ECC1-416A-9341-0B8AA199C9F8}"/>
              </a:ext>
            </a:extLst>
          </p:cNvPr>
          <p:cNvSpPr txBox="1"/>
          <p:nvPr/>
        </p:nvSpPr>
        <p:spPr>
          <a:xfrm>
            <a:off x="2934093" y="1077592"/>
            <a:ext cx="2321928" cy="466538"/>
          </a:xfrm>
          <a:prstGeom prst="rect">
            <a:avLst/>
          </a:prstGeom>
          <a:noFill/>
        </p:spPr>
        <p:txBody>
          <a:bodyPr wrap="square" rtlCol="0">
            <a:spAutoFit/>
          </a:bodyPr>
          <a:lstStyle/>
          <a:p>
            <a:pPr algn="ctr"/>
            <a:r>
              <a:rPr lang="fr-FR" sz="1216" b="1" dirty="0">
                <a:solidFill>
                  <a:schemeClr val="bg1"/>
                </a:solidFill>
              </a:rPr>
              <a:t>Rejoignez le LIONS CLUB </a:t>
            </a:r>
            <a:r>
              <a:rPr lang="fr-FR" sz="1043" b="1" dirty="0">
                <a:solidFill>
                  <a:schemeClr val="bg1"/>
                </a:solidFill>
              </a:rPr>
              <a:t>ELANCOURT</a:t>
            </a:r>
            <a:r>
              <a:rPr lang="fr-FR" sz="1216" b="1" dirty="0">
                <a:solidFill>
                  <a:schemeClr val="bg1"/>
                </a:solidFill>
              </a:rPr>
              <a:t> Aqualina</a:t>
            </a:r>
          </a:p>
        </p:txBody>
      </p:sp>
      <p:sp>
        <p:nvSpPr>
          <p:cNvPr id="14" name="Espace réservé du numéro de diapositive 5">
            <a:extLst>
              <a:ext uri="{FF2B5EF4-FFF2-40B4-BE49-F238E27FC236}">
                <a16:creationId xmlns:a16="http://schemas.microsoft.com/office/drawing/2014/main" id="{0E006836-954A-4621-A7DA-D392802545F7}"/>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38</a:t>
            </a:fld>
            <a:endParaRPr lang="fr-FR" sz="1800" b="1" dirty="0">
              <a:solidFill>
                <a:schemeClr val="tx1"/>
              </a:solidFill>
            </a:endParaRPr>
          </a:p>
        </p:txBody>
      </p:sp>
    </p:spTree>
    <p:extLst>
      <p:ext uri="{BB962C8B-B14F-4D97-AF65-F5344CB8AC3E}">
        <p14:creationId xmlns:p14="http://schemas.microsoft.com/office/powerpoint/2010/main" val="3224181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079D63E0-55CA-4C18-B122-D5A67D122D96}"/>
              </a:ext>
            </a:extLst>
          </p:cNvPr>
          <p:cNvSpPr txBox="1"/>
          <p:nvPr/>
        </p:nvSpPr>
        <p:spPr>
          <a:xfrm>
            <a:off x="184400" y="1153917"/>
            <a:ext cx="1980302" cy="1200329"/>
          </a:xfrm>
          <a:prstGeom prst="rect">
            <a:avLst/>
          </a:prstGeom>
          <a:noFill/>
        </p:spPr>
        <p:txBody>
          <a:bodyPr wrap="square" rtlCol="0">
            <a:spAutoFit/>
          </a:bodyPr>
          <a:lstStyle/>
          <a:p>
            <a:r>
              <a:rPr lang="fr-FR" dirty="0"/>
              <a:t>Insérez les images désirées, par exemple votre blason.</a:t>
            </a:r>
          </a:p>
        </p:txBody>
      </p:sp>
      <p:sp>
        <p:nvSpPr>
          <p:cNvPr id="5" name="ZoneTexte 4">
            <a:extLst>
              <a:ext uri="{FF2B5EF4-FFF2-40B4-BE49-F238E27FC236}">
                <a16:creationId xmlns:a16="http://schemas.microsoft.com/office/drawing/2014/main" id="{938F630B-41FF-42FB-BE13-281C06E19061}"/>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pic>
        <p:nvPicPr>
          <p:cNvPr id="6" name="Image 5">
            <a:extLst>
              <a:ext uri="{FF2B5EF4-FFF2-40B4-BE49-F238E27FC236}">
                <a16:creationId xmlns:a16="http://schemas.microsoft.com/office/drawing/2014/main" id="{3346E95D-AC84-41D8-B5DB-0E69DDBAA989}"/>
              </a:ext>
            </a:extLst>
          </p:cNvPr>
          <p:cNvPicPr>
            <a:picLocks noChangeAspect="1"/>
          </p:cNvPicPr>
          <p:nvPr/>
        </p:nvPicPr>
        <p:blipFill>
          <a:blip r:embed="rId3"/>
          <a:stretch>
            <a:fillRect/>
          </a:stretch>
        </p:blipFill>
        <p:spPr>
          <a:xfrm>
            <a:off x="2485718" y="0"/>
            <a:ext cx="9706282" cy="6858000"/>
          </a:xfrm>
          <a:prstGeom prst="rect">
            <a:avLst/>
          </a:prstGeom>
        </p:spPr>
      </p:pic>
      <p:pic>
        <p:nvPicPr>
          <p:cNvPr id="8" name="Image 7">
            <a:extLst>
              <a:ext uri="{FF2B5EF4-FFF2-40B4-BE49-F238E27FC236}">
                <a16:creationId xmlns:a16="http://schemas.microsoft.com/office/drawing/2014/main" id="{F94E4728-CE83-4F9F-97BA-644C7ED6DE9E}"/>
              </a:ext>
            </a:extLst>
          </p:cNvPr>
          <p:cNvPicPr>
            <a:picLocks noChangeAspect="1"/>
          </p:cNvPicPr>
          <p:nvPr/>
        </p:nvPicPr>
        <p:blipFill>
          <a:blip r:embed="rId4"/>
          <a:stretch>
            <a:fillRect/>
          </a:stretch>
        </p:blipFill>
        <p:spPr>
          <a:xfrm>
            <a:off x="5779730" y="0"/>
            <a:ext cx="3503220" cy="6858000"/>
          </a:xfrm>
          <a:prstGeom prst="rect">
            <a:avLst/>
          </a:prstGeom>
        </p:spPr>
      </p:pic>
      <p:sp>
        <p:nvSpPr>
          <p:cNvPr id="9" name="ZoneTexte 8">
            <a:extLst>
              <a:ext uri="{FF2B5EF4-FFF2-40B4-BE49-F238E27FC236}">
                <a16:creationId xmlns:a16="http://schemas.microsoft.com/office/drawing/2014/main" id="{C564CEA4-5EAF-4925-966C-E9C740CF8215}"/>
              </a:ext>
            </a:extLst>
          </p:cNvPr>
          <p:cNvSpPr txBox="1"/>
          <p:nvPr/>
        </p:nvSpPr>
        <p:spPr>
          <a:xfrm>
            <a:off x="6096000" y="-21598"/>
            <a:ext cx="3048337" cy="523220"/>
          </a:xfrm>
          <a:prstGeom prst="rect">
            <a:avLst/>
          </a:prstGeom>
          <a:noFill/>
        </p:spPr>
        <p:txBody>
          <a:bodyPr wrap="square" rtlCol="0">
            <a:spAutoFit/>
          </a:bodyPr>
          <a:lstStyle/>
          <a:p>
            <a:r>
              <a:rPr lang="fr-FR" sz="1400" b="1" dirty="0">
                <a:solidFill>
                  <a:schemeClr val="bg1"/>
                </a:solidFill>
                <a:latin typeface="+mj-lt"/>
              </a:rPr>
              <a:t>Devenir bénévole au LIONS CLUB ELANCOURT Aqualina </a:t>
            </a:r>
            <a:r>
              <a:rPr lang="fr-FR" sz="1400" b="1" dirty="0">
                <a:solidFill>
                  <a:schemeClr val="bg1"/>
                </a:solidFill>
                <a:latin typeface="Calibri Light" panose="020F0302020204030204" pitchFamily="34" charset="0"/>
                <a:cs typeface="Calibri Light" panose="020F0302020204030204" pitchFamily="34" charset="0"/>
              </a:rPr>
              <a:t>, c’est…… </a:t>
            </a:r>
          </a:p>
        </p:txBody>
      </p:sp>
      <p:sp>
        <p:nvSpPr>
          <p:cNvPr id="10" name="Rectangle 9">
            <a:extLst>
              <a:ext uri="{FF2B5EF4-FFF2-40B4-BE49-F238E27FC236}">
                <a16:creationId xmlns:a16="http://schemas.microsoft.com/office/drawing/2014/main" id="{7EB8D4C6-F6C7-462C-B3FC-53D2C98C8BD5}"/>
              </a:ext>
            </a:extLst>
          </p:cNvPr>
          <p:cNvSpPr/>
          <p:nvPr/>
        </p:nvSpPr>
        <p:spPr>
          <a:xfrm>
            <a:off x="2909050" y="4806851"/>
            <a:ext cx="2475578" cy="2072747"/>
          </a:xfrm>
          <a:prstGeom prst="rect">
            <a:avLst/>
          </a:prstGeom>
        </p:spPr>
        <p:txBody>
          <a:bodyPr wrap="square">
            <a:spAutoFit/>
          </a:bodyPr>
          <a:lstStyle/>
          <a:p>
            <a:pPr algn="just"/>
            <a:r>
              <a:rPr lang="fr-FR" sz="1200" b="1" u="sng" dirty="0">
                <a:solidFill>
                  <a:schemeClr val="bg1"/>
                </a:solidFill>
              </a:rPr>
              <a:t>Le LIONS CLUB ÉLANCOURT Aqualina</a:t>
            </a:r>
            <a:r>
              <a:rPr lang="fr-FR" sz="1200" dirty="0">
                <a:solidFill>
                  <a:schemeClr val="bg1"/>
                </a:solidFill>
              </a:rPr>
              <a:t> a été créé en 2015. Il réunit par des liens de solidarité et d’amitié des hommes et des femmes intervenant à titre bénévole, </a:t>
            </a:r>
            <a:r>
              <a:rPr lang="fr-FR" sz="1200" dirty="0">
                <a:solidFill>
                  <a:schemeClr val="lt1"/>
                </a:solidFill>
                <a:ea typeface="Arial"/>
                <a:cs typeface="Arial"/>
                <a:sym typeface="Arial"/>
              </a:rPr>
              <a:t>portés par les valeurs fondamentales du Lions Club : l’humanisme et le bénévolat.</a:t>
            </a:r>
            <a:endParaRPr lang="fr-FR" sz="1200" dirty="0"/>
          </a:p>
          <a:p>
            <a:pPr algn="just"/>
            <a:endParaRPr lang="fr-FR" sz="1200" dirty="0">
              <a:solidFill>
                <a:schemeClr val="bg1"/>
              </a:solidFill>
            </a:endParaRPr>
          </a:p>
          <a:p>
            <a:pPr algn="just"/>
            <a:r>
              <a:rPr lang="fr-FR" sz="1200" dirty="0">
                <a:solidFill>
                  <a:schemeClr val="bg1"/>
                </a:solidFill>
              </a:rPr>
              <a:t>Notre devise est : </a:t>
            </a:r>
            <a:r>
              <a:rPr lang="fr-FR" sz="1200" b="1" dirty="0">
                <a:solidFill>
                  <a:schemeClr val="bg1"/>
                </a:solidFill>
              </a:rPr>
              <a:t>«Unis pour servir»</a:t>
            </a:r>
            <a:endParaRPr lang="fr-FR" sz="1200" dirty="0">
              <a:solidFill>
                <a:schemeClr val="bg1"/>
              </a:solidFill>
            </a:endParaRPr>
          </a:p>
          <a:p>
            <a:pPr algn="ctr"/>
            <a:endParaRPr lang="fr-FR" sz="869" dirty="0">
              <a:solidFill>
                <a:schemeClr val="bg1"/>
              </a:solidFill>
            </a:endParaRPr>
          </a:p>
        </p:txBody>
      </p:sp>
      <p:sp>
        <p:nvSpPr>
          <p:cNvPr id="11" name="Rectangle 10">
            <a:extLst>
              <a:ext uri="{FF2B5EF4-FFF2-40B4-BE49-F238E27FC236}">
                <a16:creationId xmlns:a16="http://schemas.microsoft.com/office/drawing/2014/main" id="{B5F68DD3-8D1C-4609-B8FE-B126422632E2}"/>
              </a:ext>
            </a:extLst>
          </p:cNvPr>
          <p:cNvSpPr/>
          <p:nvPr/>
        </p:nvSpPr>
        <p:spPr>
          <a:xfrm>
            <a:off x="2928430" y="3198650"/>
            <a:ext cx="2443356" cy="1384995"/>
          </a:xfrm>
          <a:prstGeom prst="rect">
            <a:avLst/>
          </a:prstGeom>
        </p:spPr>
        <p:txBody>
          <a:bodyPr wrap="square">
            <a:spAutoFit/>
          </a:bodyPr>
          <a:lstStyle/>
          <a:p>
            <a:pPr algn="just"/>
            <a:r>
              <a:rPr lang="fr-FR" sz="1200" dirty="0">
                <a:solidFill>
                  <a:schemeClr val="bg1"/>
                </a:solidFill>
                <a:uFill>
                  <a:solidFill>
                    <a:srgbClr val="000000"/>
                  </a:solidFill>
                </a:uFill>
                <a:ea typeface="Arial" panose="020B0604020202020204" pitchFamily="34" charset="0"/>
              </a:rPr>
              <a:t>Nous rejoindre, c’est lutter à nos côtés contre la faim dans le monde, c'est agir contre le cancer infantile, c'est combattre les problèmes de vision, c'est sensibiliser à la protection de l’environnement et c’est lutter contre le diabète. </a:t>
            </a:r>
            <a:endParaRPr lang="fr-FR" sz="1200" dirty="0">
              <a:solidFill>
                <a:schemeClr val="bg1"/>
              </a:solidFill>
              <a:uFill>
                <a:solidFill>
                  <a:srgbClr val="000000"/>
                </a:solidFill>
              </a:uFill>
              <a:ea typeface="Times New Roman" panose="02020603050405020304" pitchFamily="18" charset="0"/>
            </a:endParaRPr>
          </a:p>
        </p:txBody>
      </p:sp>
      <p:sp>
        <p:nvSpPr>
          <p:cNvPr id="12" name="Rectangle 11">
            <a:extLst>
              <a:ext uri="{FF2B5EF4-FFF2-40B4-BE49-F238E27FC236}">
                <a16:creationId xmlns:a16="http://schemas.microsoft.com/office/drawing/2014/main" id="{61514CF8-A12D-40C5-B0DE-D79AF6DFEE58}"/>
              </a:ext>
            </a:extLst>
          </p:cNvPr>
          <p:cNvSpPr/>
          <p:nvPr/>
        </p:nvSpPr>
        <p:spPr>
          <a:xfrm>
            <a:off x="2928430" y="34126"/>
            <a:ext cx="2333255" cy="830997"/>
          </a:xfrm>
          <a:prstGeom prst="rect">
            <a:avLst/>
          </a:prstGeom>
        </p:spPr>
        <p:txBody>
          <a:bodyPr wrap="square">
            <a:spAutoFit/>
          </a:bodyPr>
          <a:lstStyle/>
          <a:p>
            <a:pPr algn="ctr" fontAlgn="base"/>
            <a:r>
              <a:rPr lang="fr-FR" sz="1200" dirty="0">
                <a:solidFill>
                  <a:schemeClr val="bg1"/>
                </a:solidFill>
                <a:ea typeface="Times New Roman" panose="02020603050405020304" pitchFamily="18" charset="0"/>
              </a:rPr>
              <a:t>VOUS DESIREZ DONNER DE VOTRE TEMPS POUR VENIR EN AIDE A CEUX QUI EN ONT BESOIN ET ETRE UTILE, TOUS ENSEMBLE.</a:t>
            </a:r>
          </a:p>
        </p:txBody>
      </p:sp>
      <p:sp>
        <p:nvSpPr>
          <p:cNvPr id="13" name="ZoneTexte 12">
            <a:extLst>
              <a:ext uri="{FF2B5EF4-FFF2-40B4-BE49-F238E27FC236}">
                <a16:creationId xmlns:a16="http://schemas.microsoft.com/office/drawing/2014/main" id="{CEE3BBBC-ECC1-416A-9341-0B8AA199C9F8}"/>
              </a:ext>
            </a:extLst>
          </p:cNvPr>
          <p:cNvSpPr txBox="1"/>
          <p:nvPr/>
        </p:nvSpPr>
        <p:spPr>
          <a:xfrm>
            <a:off x="2934093" y="1077592"/>
            <a:ext cx="2321928" cy="466538"/>
          </a:xfrm>
          <a:prstGeom prst="rect">
            <a:avLst/>
          </a:prstGeom>
          <a:noFill/>
        </p:spPr>
        <p:txBody>
          <a:bodyPr wrap="square" rtlCol="0">
            <a:spAutoFit/>
          </a:bodyPr>
          <a:lstStyle/>
          <a:p>
            <a:pPr algn="ctr"/>
            <a:r>
              <a:rPr lang="fr-FR" sz="1216" b="1" dirty="0">
                <a:solidFill>
                  <a:schemeClr val="bg1"/>
                </a:solidFill>
              </a:rPr>
              <a:t>Rejoignez le LIONS CLUB </a:t>
            </a:r>
            <a:r>
              <a:rPr lang="fr-FR" sz="1043" b="1" dirty="0">
                <a:solidFill>
                  <a:schemeClr val="bg1"/>
                </a:solidFill>
              </a:rPr>
              <a:t>ELANCOURT</a:t>
            </a:r>
            <a:r>
              <a:rPr lang="fr-FR" sz="1216" b="1" dirty="0">
                <a:solidFill>
                  <a:schemeClr val="bg1"/>
                </a:solidFill>
              </a:rPr>
              <a:t> Aqualina</a:t>
            </a:r>
          </a:p>
        </p:txBody>
      </p:sp>
      <p:pic>
        <p:nvPicPr>
          <p:cNvPr id="14" name="Image 13">
            <a:extLst>
              <a:ext uri="{FF2B5EF4-FFF2-40B4-BE49-F238E27FC236}">
                <a16:creationId xmlns:a16="http://schemas.microsoft.com/office/drawing/2014/main" id="{5A01159A-3EC1-49DE-B4D2-AC5D0A7B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946" y="1827493"/>
            <a:ext cx="870222" cy="1008494"/>
          </a:xfrm>
          <a:prstGeom prst="rect">
            <a:avLst/>
          </a:prstGeom>
        </p:spPr>
      </p:pic>
      <p:sp>
        <p:nvSpPr>
          <p:cNvPr id="15" name="Espace réservé du numéro de diapositive 5">
            <a:extLst>
              <a:ext uri="{FF2B5EF4-FFF2-40B4-BE49-F238E27FC236}">
                <a16:creationId xmlns:a16="http://schemas.microsoft.com/office/drawing/2014/main" id="{02A2FD86-243F-4FDD-9846-7584F7A0AC87}"/>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39</a:t>
            </a:fld>
            <a:endParaRPr lang="fr-FR" sz="1800" b="1" dirty="0">
              <a:solidFill>
                <a:schemeClr val="tx1"/>
              </a:solidFill>
            </a:endParaRPr>
          </a:p>
        </p:txBody>
      </p:sp>
    </p:spTree>
    <p:extLst>
      <p:ext uri="{BB962C8B-B14F-4D97-AF65-F5344CB8AC3E}">
        <p14:creationId xmlns:p14="http://schemas.microsoft.com/office/powerpoint/2010/main" val="2580999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0880A473-F07C-401A-BD63-AE3D63F4E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4" name="Rectangle 3">
            <a:extLst>
              <a:ext uri="{FF2B5EF4-FFF2-40B4-BE49-F238E27FC236}">
                <a16:creationId xmlns:a16="http://schemas.microsoft.com/office/drawing/2014/main" id="{C9D52978-E968-4893-991E-17C220769A54}"/>
              </a:ext>
            </a:extLst>
          </p:cNvPr>
          <p:cNvSpPr/>
          <p:nvPr/>
        </p:nvSpPr>
        <p:spPr>
          <a:xfrm>
            <a:off x="1286070" y="1858719"/>
            <a:ext cx="9817360" cy="3812967"/>
          </a:xfrm>
          <a:prstGeom prst="rect">
            <a:avLst/>
          </a:prstGeom>
        </p:spPr>
        <p:txBody>
          <a:bodyPr wrap="square">
            <a:spAutoFit/>
          </a:bodyPr>
          <a:lstStyle/>
          <a:p>
            <a:pPr algn="just">
              <a:lnSpc>
                <a:spcPct val="107000"/>
              </a:lnSpc>
            </a:pPr>
            <a:r>
              <a:rPr lang="fr-FR" sz="3200" dirty="0">
                <a:latin typeface="Arial" panose="020B0604020202020204" pitchFamily="34" charset="0"/>
                <a:ea typeface="Times New Roman" panose="02020603050405020304" pitchFamily="18" charset="0"/>
                <a:cs typeface="Arial" panose="020B0604020202020204" pitchFamily="34" charset="0"/>
              </a:rPr>
              <a:t>- </a:t>
            </a:r>
            <a:r>
              <a:rPr lang="fr-FR" sz="2800" dirty="0">
                <a:latin typeface="Arial" panose="020B0604020202020204" pitchFamily="34" charset="0"/>
                <a:ea typeface="Times New Roman" panose="02020603050405020304" pitchFamily="18" charset="0"/>
                <a:cs typeface="Arial" panose="020B0604020202020204" pitchFamily="34" charset="0"/>
              </a:rPr>
              <a:t>Posséder un ordinateur, une connexion internet, la suite Microsoft office,</a:t>
            </a:r>
          </a:p>
          <a:p>
            <a:pPr algn="just">
              <a:lnSpc>
                <a:spcPct val="107000"/>
              </a:lnSpc>
            </a:pPr>
            <a:r>
              <a:rPr lang="fr-FR" sz="2800" dirty="0">
                <a:latin typeface="Arial" panose="020B0604020202020204" pitchFamily="34" charset="0"/>
                <a:ea typeface="Times New Roman" panose="02020603050405020304" pitchFamily="18" charset="0"/>
                <a:cs typeface="Arial" panose="020B0604020202020204" pitchFamily="34" charset="0"/>
              </a:rPr>
              <a:t>- Être à l’aise avec l</a:t>
            </a:r>
            <a:r>
              <a:rPr lang="fr-FR" sz="2800" dirty="0">
                <a:latin typeface="Arial" panose="020B0604020202020204" pitchFamily="34" charset="0"/>
                <a:ea typeface="Calibri" panose="020F0502020204030204" pitchFamily="34" charset="0"/>
                <a:cs typeface="Arial" panose="020B0604020202020204" pitchFamily="34" charset="0"/>
              </a:rPr>
              <a:t>’outil informatique (PC), plus particulièrement avec l</a:t>
            </a:r>
            <a:r>
              <a:rPr lang="fr-FR" sz="2800" dirty="0">
                <a:latin typeface="Arial" panose="020B0604020202020204" pitchFamily="34" charset="0"/>
                <a:ea typeface="Times New Roman" panose="02020603050405020304" pitchFamily="18" charset="0"/>
                <a:cs typeface="Arial" panose="020B0604020202020204" pitchFamily="34" charset="0"/>
              </a:rPr>
              <a:t>a suite Microsoft Office (Word, PowerPoint et Publisher),</a:t>
            </a:r>
          </a:p>
          <a:p>
            <a:pPr marL="354013" indent="-354013" algn="just">
              <a:lnSpc>
                <a:spcPct val="107000"/>
              </a:lnSpc>
              <a:buFontTx/>
              <a:buChar char="-"/>
            </a:pPr>
            <a:r>
              <a:rPr lang="fr-FR" sz="2800" dirty="0">
                <a:latin typeface="Arial" panose="020B0604020202020204" pitchFamily="34" charset="0"/>
                <a:ea typeface="Times New Roman" panose="02020603050405020304" pitchFamily="18" charset="0"/>
                <a:cs typeface="Arial" panose="020B0604020202020204" pitchFamily="34" charset="0"/>
              </a:rPr>
              <a:t>Avoir du temps à consacrer, la création de supports publicitaires prend beaucoup de temps,</a:t>
            </a:r>
          </a:p>
          <a:p>
            <a:pPr marL="354013" indent="-354013" algn="just">
              <a:lnSpc>
                <a:spcPct val="107000"/>
              </a:lnSpc>
              <a:buFontTx/>
              <a:buChar char="-"/>
            </a:pPr>
            <a:r>
              <a:rPr lang="fr-FR" sz="2800" dirty="0">
                <a:latin typeface="Arial" panose="020B0604020202020204" pitchFamily="34" charset="0"/>
                <a:ea typeface="Times New Roman" panose="02020603050405020304" pitchFamily="18" charset="0"/>
                <a:cs typeface="Arial" panose="020B0604020202020204" pitchFamily="34" charset="0"/>
              </a:rPr>
              <a:t>Avoir l’esprit créatif, inventif, et imaginatif.</a:t>
            </a:r>
          </a:p>
        </p:txBody>
      </p:sp>
      <p:sp>
        <p:nvSpPr>
          <p:cNvPr id="6" name="ZoneTexte 5">
            <a:extLst>
              <a:ext uri="{FF2B5EF4-FFF2-40B4-BE49-F238E27FC236}">
                <a16:creationId xmlns:a16="http://schemas.microsoft.com/office/drawing/2014/main" id="{3469DBF3-651C-4289-9CD0-D655A52E5728}"/>
              </a:ext>
            </a:extLst>
          </p:cNvPr>
          <p:cNvSpPr txBox="1"/>
          <p:nvPr/>
        </p:nvSpPr>
        <p:spPr>
          <a:xfrm>
            <a:off x="0" y="480044"/>
            <a:ext cx="10905930" cy="1200329"/>
          </a:xfrm>
          <a:prstGeom prst="rect">
            <a:avLst/>
          </a:prstGeom>
          <a:noFill/>
        </p:spPr>
        <p:txBody>
          <a:bodyPr wrap="square" rtlCol="0">
            <a:spAutoFit/>
          </a:bodyPr>
          <a:lstStyle/>
          <a:p>
            <a:pPr algn="ctr"/>
            <a:r>
              <a:rPr lang="fr-FR" sz="3600" b="1" dirty="0">
                <a:latin typeface="Times New Roman" panose="02020603050405020304" pitchFamily="18" charset="0"/>
                <a:cs typeface="Times New Roman" panose="02020603050405020304" pitchFamily="18" charset="0"/>
              </a:rPr>
              <a:t>Conditions requises pour la </a:t>
            </a:r>
          </a:p>
          <a:p>
            <a:pPr algn="ctr"/>
            <a:r>
              <a:rPr lang="fr-FR" sz="3600" b="1" dirty="0">
                <a:latin typeface="Times New Roman" panose="02020603050405020304" pitchFamily="18" charset="0"/>
                <a:cs typeface="Times New Roman" panose="02020603050405020304" pitchFamily="18" charset="0"/>
              </a:rPr>
              <a:t>création de supports publicitaires </a:t>
            </a:r>
          </a:p>
        </p:txBody>
      </p:sp>
      <p:sp>
        <p:nvSpPr>
          <p:cNvPr id="8" name="Espace réservé du numéro de diapositive 5">
            <a:extLst>
              <a:ext uri="{FF2B5EF4-FFF2-40B4-BE49-F238E27FC236}">
                <a16:creationId xmlns:a16="http://schemas.microsoft.com/office/drawing/2014/main" id="{9BDB7DB4-1007-4074-8F91-E89B4DB0F83A}"/>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4</a:t>
            </a:fld>
            <a:endParaRPr lang="fr-FR" sz="1800" b="1" dirty="0">
              <a:solidFill>
                <a:schemeClr val="tx1"/>
              </a:solidFill>
            </a:endParaRPr>
          </a:p>
        </p:txBody>
      </p:sp>
    </p:spTree>
    <p:extLst>
      <p:ext uri="{BB962C8B-B14F-4D97-AF65-F5344CB8AC3E}">
        <p14:creationId xmlns:p14="http://schemas.microsoft.com/office/powerpoint/2010/main" val="1121304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079D63E0-55CA-4C18-B122-D5A67D122D96}"/>
              </a:ext>
            </a:extLst>
          </p:cNvPr>
          <p:cNvSpPr txBox="1"/>
          <p:nvPr/>
        </p:nvSpPr>
        <p:spPr>
          <a:xfrm>
            <a:off x="184400" y="1153917"/>
            <a:ext cx="1980302" cy="1477328"/>
          </a:xfrm>
          <a:prstGeom prst="rect">
            <a:avLst/>
          </a:prstGeom>
          <a:noFill/>
        </p:spPr>
        <p:txBody>
          <a:bodyPr wrap="square" rtlCol="0">
            <a:spAutoFit/>
          </a:bodyPr>
          <a:lstStyle/>
          <a:p>
            <a:r>
              <a:rPr lang="fr-FR" dirty="0"/>
              <a:t>Insérez les images désirées correspondant à vos actions par exemple</a:t>
            </a:r>
          </a:p>
        </p:txBody>
      </p:sp>
      <p:sp>
        <p:nvSpPr>
          <p:cNvPr id="5" name="ZoneTexte 4">
            <a:extLst>
              <a:ext uri="{FF2B5EF4-FFF2-40B4-BE49-F238E27FC236}">
                <a16:creationId xmlns:a16="http://schemas.microsoft.com/office/drawing/2014/main" id="{938F630B-41FF-42FB-BE13-281C06E19061}"/>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pic>
        <p:nvPicPr>
          <p:cNvPr id="6" name="Image 5">
            <a:extLst>
              <a:ext uri="{FF2B5EF4-FFF2-40B4-BE49-F238E27FC236}">
                <a16:creationId xmlns:a16="http://schemas.microsoft.com/office/drawing/2014/main" id="{3346E95D-AC84-41D8-B5DB-0E69DDBAA989}"/>
              </a:ext>
            </a:extLst>
          </p:cNvPr>
          <p:cNvPicPr>
            <a:picLocks noChangeAspect="1"/>
          </p:cNvPicPr>
          <p:nvPr/>
        </p:nvPicPr>
        <p:blipFill>
          <a:blip r:embed="rId3"/>
          <a:stretch>
            <a:fillRect/>
          </a:stretch>
        </p:blipFill>
        <p:spPr>
          <a:xfrm>
            <a:off x="2485718" y="0"/>
            <a:ext cx="9706282" cy="6858000"/>
          </a:xfrm>
          <a:prstGeom prst="rect">
            <a:avLst/>
          </a:prstGeom>
        </p:spPr>
      </p:pic>
      <p:pic>
        <p:nvPicPr>
          <p:cNvPr id="8" name="Image 7">
            <a:extLst>
              <a:ext uri="{FF2B5EF4-FFF2-40B4-BE49-F238E27FC236}">
                <a16:creationId xmlns:a16="http://schemas.microsoft.com/office/drawing/2014/main" id="{F94E4728-CE83-4F9F-97BA-644C7ED6DE9E}"/>
              </a:ext>
            </a:extLst>
          </p:cNvPr>
          <p:cNvPicPr>
            <a:picLocks noChangeAspect="1"/>
          </p:cNvPicPr>
          <p:nvPr/>
        </p:nvPicPr>
        <p:blipFill>
          <a:blip r:embed="rId4"/>
          <a:stretch>
            <a:fillRect/>
          </a:stretch>
        </p:blipFill>
        <p:spPr>
          <a:xfrm>
            <a:off x="5779730" y="0"/>
            <a:ext cx="3503220" cy="6858000"/>
          </a:xfrm>
          <a:prstGeom prst="rect">
            <a:avLst/>
          </a:prstGeom>
        </p:spPr>
      </p:pic>
      <p:sp>
        <p:nvSpPr>
          <p:cNvPr id="9" name="ZoneTexte 8">
            <a:extLst>
              <a:ext uri="{FF2B5EF4-FFF2-40B4-BE49-F238E27FC236}">
                <a16:creationId xmlns:a16="http://schemas.microsoft.com/office/drawing/2014/main" id="{C564CEA4-5EAF-4925-966C-E9C740CF8215}"/>
              </a:ext>
            </a:extLst>
          </p:cNvPr>
          <p:cNvSpPr txBox="1"/>
          <p:nvPr/>
        </p:nvSpPr>
        <p:spPr>
          <a:xfrm>
            <a:off x="6096000" y="-21598"/>
            <a:ext cx="3048337" cy="523220"/>
          </a:xfrm>
          <a:prstGeom prst="rect">
            <a:avLst/>
          </a:prstGeom>
          <a:noFill/>
        </p:spPr>
        <p:txBody>
          <a:bodyPr wrap="square" rtlCol="0">
            <a:spAutoFit/>
          </a:bodyPr>
          <a:lstStyle/>
          <a:p>
            <a:r>
              <a:rPr lang="fr-FR" sz="1400" b="1" dirty="0">
                <a:solidFill>
                  <a:schemeClr val="bg1"/>
                </a:solidFill>
                <a:latin typeface="+mj-lt"/>
              </a:rPr>
              <a:t>Devenir bénévole au LIONS CLUB ELANCOURT Aqualina </a:t>
            </a:r>
            <a:r>
              <a:rPr lang="fr-FR" sz="1400" b="1" dirty="0">
                <a:solidFill>
                  <a:schemeClr val="bg1"/>
                </a:solidFill>
                <a:latin typeface="Calibri Light" panose="020F0302020204030204" pitchFamily="34" charset="0"/>
                <a:cs typeface="Calibri Light" panose="020F0302020204030204" pitchFamily="34" charset="0"/>
              </a:rPr>
              <a:t>, c’est…… </a:t>
            </a:r>
          </a:p>
        </p:txBody>
      </p:sp>
      <p:sp>
        <p:nvSpPr>
          <p:cNvPr id="10" name="Rectangle 9">
            <a:extLst>
              <a:ext uri="{FF2B5EF4-FFF2-40B4-BE49-F238E27FC236}">
                <a16:creationId xmlns:a16="http://schemas.microsoft.com/office/drawing/2014/main" id="{7EB8D4C6-F6C7-462C-B3FC-53D2C98C8BD5}"/>
              </a:ext>
            </a:extLst>
          </p:cNvPr>
          <p:cNvSpPr/>
          <p:nvPr/>
        </p:nvSpPr>
        <p:spPr>
          <a:xfrm>
            <a:off x="2909050" y="4806851"/>
            <a:ext cx="2475578" cy="2072747"/>
          </a:xfrm>
          <a:prstGeom prst="rect">
            <a:avLst/>
          </a:prstGeom>
        </p:spPr>
        <p:txBody>
          <a:bodyPr wrap="square">
            <a:spAutoFit/>
          </a:bodyPr>
          <a:lstStyle/>
          <a:p>
            <a:pPr algn="just"/>
            <a:r>
              <a:rPr lang="fr-FR" sz="1200" b="1" u="sng" dirty="0">
                <a:solidFill>
                  <a:schemeClr val="bg1"/>
                </a:solidFill>
              </a:rPr>
              <a:t>Le LIONS CLUB ÉLANCOURT Aqualina</a:t>
            </a:r>
            <a:r>
              <a:rPr lang="fr-FR" sz="1200" dirty="0">
                <a:solidFill>
                  <a:schemeClr val="bg1"/>
                </a:solidFill>
              </a:rPr>
              <a:t> a été créé en 2015. Il réunit par des liens de solidarité et d’amitié des hommes et des femmes intervenant à titre bénévole, </a:t>
            </a:r>
            <a:r>
              <a:rPr lang="fr-FR" sz="1200" dirty="0">
                <a:solidFill>
                  <a:schemeClr val="lt1"/>
                </a:solidFill>
                <a:ea typeface="Arial"/>
                <a:cs typeface="Arial"/>
                <a:sym typeface="Arial"/>
              </a:rPr>
              <a:t>portés par les valeurs fondamentales du Lions Club : l’humanisme et le bénévolat.</a:t>
            </a:r>
            <a:endParaRPr lang="fr-FR" sz="1200" dirty="0"/>
          </a:p>
          <a:p>
            <a:pPr algn="just"/>
            <a:endParaRPr lang="fr-FR" sz="1200" dirty="0">
              <a:solidFill>
                <a:schemeClr val="bg1"/>
              </a:solidFill>
            </a:endParaRPr>
          </a:p>
          <a:p>
            <a:pPr algn="just"/>
            <a:r>
              <a:rPr lang="fr-FR" sz="1200" dirty="0">
                <a:solidFill>
                  <a:schemeClr val="bg1"/>
                </a:solidFill>
              </a:rPr>
              <a:t>Notre devise est : </a:t>
            </a:r>
            <a:r>
              <a:rPr lang="fr-FR" sz="1200" b="1" dirty="0">
                <a:solidFill>
                  <a:schemeClr val="bg1"/>
                </a:solidFill>
              </a:rPr>
              <a:t>«Unis pour servir»</a:t>
            </a:r>
            <a:endParaRPr lang="fr-FR" sz="1200" dirty="0">
              <a:solidFill>
                <a:schemeClr val="bg1"/>
              </a:solidFill>
            </a:endParaRPr>
          </a:p>
          <a:p>
            <a:pPr algn="ctr"/>
            <a:endParaRPr lang="fr-FR" sz="869" dirty="0">
              <a:solidFill>
                <a:schemeClr val="bg1"/>
              </a:solidFill>
            </a:endParaRPr>
          </a:p>
        </p:txBody>
      </p:sp>
      <p:sp>
        <p:nvSpPr>
          <p:cNvPr id="11" name="Rectangle 10">
            <a:extLst>
              <a:ext uri="{FF2B5EF4-FFF2-40B4-BE49-F238E27FC236}">
                <a16:creationId xmlns:a16="http://schemas.microsoft.com/office/drawing/2014/main" id="{B5F68DD3-8D1C-4609-B8FE-B126422632E2}"/>
              </a:ext>
            </a:extLst>
          </p:cNvPr>
          <p:cNvSpPr/>
          <p:nvPr/>
        </p:nvSpPr>
        <p:spPr>
          <a:xfrm>
            <a:off x="2928430" y="3198650"/>
            <a:ext cx="2443356" cy="1384995"/>
          </a:xfrm>
          <a:prstGeom prst="rect">
            <a:avLst/>
          </a:prstGeom>
        </p:spPr>
        <p:txBody>
          <a:bodyPr wrap="square">
            <a:spAutoFit/>
          </a:bodyPr>
          <a:lstStyle/>
          <a:p>
            <a:pPr algn="just"/>
            <a:r>
              <a:rPr lang="fr-FR" sz="1200" dirty="0">
                <a:solidFill>
                  <a:schemeClr val="bg1"/>
                </a:solidFill>
                <a:uFill>
                  <a:solidFill>
                    <a:srgbClr val="000000"/>
                  </a:solidFill>
                </a:uFill>
                <a:ea typeface="Arial" panose="020B0604020202020204" pitchFamily="34" charset="0"/>
              </a:rPr>
              <a:t>Nous rejoindre, c’est lutter à nos côtés contre la faim dans le monde, c'est agir contre le cancer infantile, c'est combattre les problèmes de vision, c'est sensibiliser à la protection de l’environnement et c’est lutter contre le diabète. </a:t>
            </a:r>
            <a:endParaRPr lang="fr-FR" sz="1200" dirty="0">
              <a:solidFill>
                <a:schemeClr val="bg1"/>
              </a:solidFill>
              <a:uFill>
                <a:solidFill>
                  <a:srgbClr val="000000"/>
                </a:solidFill>
              </a:uFill>
              <a:ea typeface="Times New Roman" panose="02020603050405020304" pitchFamily="18" charset="0"/>
            </a:endParaRPr>
          </a:p>
        </p:txBody>
      </p:sp>
      <p:sp>
        <p:nvSpPr>
          <p:cNvPr id="12" name="Rectangle 11">
            <a:extLst>
              <a:ext uri="{FF2B5EF4-FFF2-40B4-BE49-F238E27FC236}">
                <a16:creationId xmlns:a16="http://schemas.microsoft.com/office/drawing/2014/main" id="{61514CF8-A12D-40C5-B0DE-D79AF6DFEE58}"/>
              </a:ext>
            </a:extLst>
          </p:cNvPr>
          <p:cNvSpPr/>
          <p:nvPr/>
        </p:nvSpPr>
        <p:spPr>
          <a:xfrm>
            <a:off x="2928430" y="34126"/>
            <a:ext cx="2333255" cy="830997"/>
          </a:xfrm>
          <a:prstGeom prst="rect">
            <a:avLst/>
          </a:prstGeom>
        </p:spPr>
        <p:txBody>
          <a:bodyPr wrap="square">
            <a:spAutoFit/>
          </a:bodyPr>
          <a:lstStyle/>
          <a:p>
            <a:pPr algn="ctr" fontAlgn="base"/>
            <a:r>
              <a:rPr lang="fr-FR" sz="1200" dirty="0">
                <a:solidFill>
                  <a:schemeClr val="bg1"/>
                </a:solidFill>
                <a:ea typeface="Times New Roman" panose="02020603050405020304" pitchFamily="18" charset="0"/>
              </a:rPr>
              <a:t>VOUS DESIREZ DONNER DE VOTRE TEMPS POUR VENIR EN AIDE A CEUX QUI EN ONT BESOIN ET ETRE UTILE, TOUS ENSEMBLE.</a:t>
            </a:r>
          </a:p>
        </p:txBody>
      </p:sp>
      <p:sp>
        <p:nvSpPr>
          <p:cNvPr id="13" name="ZoneTexte 12">
            <a:extLst>
              <a:ext uri="{FF2B5EF4-FFF2-40B4-BE49-F238E27FC236}">
                <a16:creationId xmlns:a16="http://schemas.microsoft.com/office/drawing/2014/main" id="{CEE3BBBC-ECC1-416A-9341-0B8AA199C9F8}"/>
              </a:ext>
            </a:extLst>
          </p:cNvPr>
          <p:cNvSpPr txBox="1"/>
          <p:nvPr/>
        </p:nvSpPr>
        <p:spPr>
          <a:xfrm>
            <a:off x="2934093" y="1077592"/>
            <a:ext cx="2321928" cy="466538"/>
          </a:xfrm>
          <a:prstGeom prst="rect">
            <a:avLst/>
          </a:prstGeom>
          <a:noFill/>
        </p:spPr>
        <p:txBody>
          <a:bodyPr wrap="square" rtlCol="0">
            <a:spAutoFit/>
          </a:bodyPr>
          <a:lstStyle/>
          <a:p>
            <a:pPr algn="ctr"/>
            <a:r>
              <a:rPr lang="fr-FR" sz="1216" b="1" dirty="0">
                <a:solidFill>
                  <a:schemeClr val="bg1"/>
                </a:solidFill>
              </a:rPr>
              <a:t>Rejoignez le LIONS CLUB </a:t>
            </a:r>
            <a:r>
              <a:rPr lang="fr-FR" sz="1043" b="1" dirty="0">
                <a:solidFill>
                  <a:schemeClr val="bg1"/>
                </a:solidFill>
              </a:rPr>
              <a:t>ELANCOURT</a:t>
            </a:r>
            <a:r>
              <a:rPr lang="fr-FR" sz="1216" b="1" dirty="0">
                <a:solidFill>
                  <a:schemeClr val="bg1"/>
                </a:solidFill>
              </a:rPr>
              <a:t> Aqualina</a:t>
            </a:r>
          </a:p>
        </p:txBody>
      </p:sp>
      <p:pic>
        <p:nvPicPr>
          <p:cNvPr id="14" name="Image 13">
            <a:extLst>
              <a:ext uri="{FF2B5EF4-FFF2-40B4-BE49-F238E27FC236}">
                <a16:creationId xmlns:a16="http://schemas.microsoft.com/office/drawing/2014/main" id="{5A01159A-3EC1-49DE-B4D2-AC5D0A7B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946" y="1827493"/>
            <a:ext cx="870222" cy="1008494"/>
          </a:xfrm>
          <a:prstGeom prst="rect">
            <a:avLst/>
          </a:prstGeom>
        </p:spPr>
      </p:pic>
      <p:pic>
        <p:nvPicPr>
          <p:cNvPr id="15" name="Espace réservé pour une image  8">
            <a:extLst>
              <a:ext uri="{FF2B5EF4-FFF2-40B4-BE49-F238E27FC236}">
                <a16:creationId xmlns:a16="http://schemas.microsoft.com/office/drawing/2014/main" id="{3493EDC6-93F4-4D7A-8A6B-AA472445B58D}"/>
              </a:ext>
            </a:extLst>
          </p:cNvPr>
          <p:cNvPicPr>
            <a:picLocks noChangeAspect="1"/>
          </p:cNvPicPr>
          <p:nvPr/>
        </p:nvPicPr>
        <p:blipFill>
          <a:blip r:embed="rId6">
            <a:extLst>
              <a:ext uri="{28A0092B-C50C-407E-A947-70E740481C1C}">
                <a14:useLocalDpi xmlns:a14="http://schemas.microsoft.com/office/drawing/2010/main" val="0"/>
              </a:ext>
            </a:extLst>
          </a:blip>
          <a:srcRect t="1674" b="1674"/>
          <a:stretch>
            <a:fillRect/>
          </a:stretch>
        </p:blipFill>
        <p:spPr>
          <a:xfrm>
            <a:off x="9471570" y="2305884"/>
            <a:ext cx="1224409" cy="833991"/>
          </a:xfrm>
          <a:prstGeom prst="rect">
            <a:avLst/>
          </a:prstGeom>
        </p:spPr>
      </p:pic>
      <p:pic>
        <p:nvPicPr>
          <p:cNvPr id="16" name="Picture 4">
            <a:extLst>
              <a:ext uri="{FF2B5EF4-FFF2-40B4-BE49-F238E27FC236}">
                <a16:creationId xmlns:a16="http://schemas.microsoft.com/office/drawing/2014/main" id="{C7BFCB50-457E-4EA9-9CD0-92C860249D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603" b="1603"/>
          <a:stretch>
            <a:fillRect/>
          </a:stretch>
        </p:blipFill>
        <p:spPr bwMode="auto">
          <a:xfrm>
            <a:off x="10732781" y="5360860"/>
            <a:ext cx="1320683" cy="8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Espace réservé du contenu 7">
            <a:extLst>
              <a:ext uri="{FF2B5EF4-FFF2-40B4-BE49-F238E27FC236}">
                <a16:creationId xmlns:a16="http://schemas.microsoft.com/office/drawing/2014/main" id="{2CC0D93D-A13D-499F-AB3B-7879BE6B05BC}"/>
              </a:ext>
            </a:extLst>
          </p:cNvPr>
          <p:cNvPicPr>
            <a:picLocks noChangeAspect="1"/>
          </p:cNvPicPr>
          <p:nvPr/>
        </p:nvPicPr>
        <p:blipFill>
          <a:blip r:embed="rId8"/>
          <a:stretch>
            <a:fillRect/>
          </a:stretch>
        </p:blipFill>
        <p:spPr>
          <a:xfrm>
            <a:off x="10961320" y="1288328"/>
            <a:ext cx="1103175" cy="827553"/>
          </a:xfrm>
          <a:prstGeom prst="rect">
            <a:avLst/>
          </a:prstGeom>
        </p:spPr>
      </p:pic>
      <p:pic>
        <p:nvPicPr>
          <p:cNvPr id="18" name="Image 17">
            <a:extLst>
              <a:ext uri="{FF2B5EF4-FFF2-40B4-BE49-F238E27FC236}">
                <a16:creationId xmlns:a16="http://schemas.microsoft.com/office/drawing/2014/main" id="{A31A68DA-F4AC-4AFE-B5BD-C43B05CE4FCB}"/>
              </a:ext>
            </a:extLst>
          </p:cNvPr>
          <p:cNvPicPr>
            <a:picLocks noChangeAspect="1"/>
          </p:cNvPicPr>
          <p:nvPr/>
        </p:nvPicPr>
        <p:blipFill>
          <a:blip r:embed="rId9"/>
          <a:stretch>
            <a:fillRect/>
          </a:stretch>
        </p:blipFill>
        <p:spPr>
          <a:xfrm>
            <a:off x="9460607" y="362396"/>
            <a:ext cx="1224409" cy="816272"/>
          </a:xfrm>
          <a:prstGeom prst="rect">
            <a:avLst/>
          </a:prstGeom>
        </p:spPr>
      </p:pic>
      <p:pic>
        <p:nvPicPr>
          <p:cNvPr id="19" name="Image 18">
            <a:extLst>
              <a:ext uri="{FF2B5EF4-FFF2-40B4-BE49-F238E27FC236}">
                <a16:creationId xmlns:a16="http://schemas.microsoft.com/office/drawing/2014/main" id="{0C9DE2DE-C3F0-42C3-AF47-4B2EDF0915EC}"/>
              </a:ext>
            </a:extLst>
          </p:cNvPr>
          <p:cNvPicPr>
            <a:picLocks noChangeAspect="1"/>
          </p:cNvPicPr>
          <p:nvPr/>
        </p:nvPicPr>
        <p:blipFill>
          <a:blip r:embed="rId10"/>
          <a:stretch>
            <a:fillRect/>
          </a:stretch>
        </p:blipFill>
        <p:spPr>
          <a:xfrm>
            <a:off x="9471570" y="4355926"/>
            <a:ext cx="1108173" cy="837287"/>
          </a:xfrm>
          <a:prstGeom prst="rect">
            <a:avLst/>
          </a:prstGeom>
        </p:spPr>
      </p:pic>
      <p:pic>
        <p:nvPicPr>
          <p:cNvPr id="20" name="Image 19">
            <a:extLst>
              <a:ext uri="{FF2B5EF4-FFF2-40B4-BE49-F238E27FC236}">
                <a16:creationId xmlns:a16="http://schemas.microsoft.com/office/drawing/2014/main" id="{ABAB8682-2CEF-4AB7-A3F8-709ADA420752}"/>
              </a:ext>
            </a:extLst>
          </p:cNvPr>
          <p:cNvPicPr>
            <a:picLocks noChangeAspect="1"/>
          </p:cNvPicPr>
          <p:nvPr/>
        </p:nvPicPr>
        <p:blipFill>
          <a:blip r:embed="rId11"/>
          <a:stretch>
            <a:fillRect/>
          </a:stretch>
        </p:blipFill>
        <p:spPr>
          <a:xfrm>
            <a:off x="11000405" y="3264954"/>
            <a:ext cx="1064090" cy="837420"/>
          </a:xfrm>
          <a:prstGeom prst="rect">
            <a:avLst/>
          </a:prstGeom>
        </p:spPr>
      </p:pic>
      <p:sp>
        <p:nvSpPr>
          <p:cNvPr id="21" name="Espace réservé du numéro de diapositive 5">
            <a:extLst>
              <a:ext uri="{FF2B5EF4-FFF2-40B4-BE49-F238E27FC236}">
                <a16:creationId xmlns:a16="http://schemas.microsoft.com/office/drawing/2014/main" id="{B106B631-C407-4D72-9669-BFBECE76DC73}"/>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40</a:t>
            </a:fld>
            <a:endParaRPr lang="fr-FR" sz="1800" b="1" dirty="0">
              <a:solidFill>
                <a:schemeClr val="tx1"/>
              </a:solidFill>
            </a:endParaRPr>
          </a:p>
        </p:txBody>
      </p:sp>
    </p:spTree>
    <p:extLst>
      <p:ext uri="{BB962C8B-B14F-4D97-AF65-F5344CB8AC3E}">
        <p14:creationId xmlns:p14="http://schemas.microsoft.com/office/powerpoint/2010/main" val="2102742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079D63E0-55CA-4C18-B122-D5A67D122D96}"/>
              </a:ext>
            </a:extLst>
          </p:cNvPr>
          <p:cNvSpPr txBox="1"/>
          <p:nvPr/>
        </p:nvSpPr>
        <p:spPr>
          <a:xfrm>
            <a:off x="184400" y="1153917"/>
            <a:ext cx="1980302" cy="1477328"/>
          </a:xfrm>
          <a:prstGeom prst="rect">
            <a:avLst/>
          </a:prstGeom>
          <a:noFill/>
        </p:spPr>
        <p:txBody>
          <a:bodyPr wrap="square" rtlCol="0">
            <a:spAutoFit/>
          </a:bodyPr>
          <a:lstStyle/>
          <a:p>
            <a:r>
              <a:rPr lang="fr-FR" dirty="0"/>
              <a:t>Insérez les légendes correspondants aux images rajoutées</a:t>
            </a:r>
          </a:p>
        </p:txBody>
      </p:sp>
      <p:sp>
        <p:nvSpPr>
          <p:cNvPr id="5" name="ZoneTexte 4">
            <a:extLst>
              <a:ext uri="{FF2B5EF4-FFF2-40B4-BE49-F238E27FC236}">
                <a16:creationId xmlns:a16="http://schemas.microsoft.com/office/drawing/2014/main" id="{938F630B-41FF-42FB-BE13-281C06E19061}"/>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pic>
        <p:nvPicPr>
          <p:cNvPr id="6" name="Image 5">
            <a:extLst>
              <a:ext uri="{FF2B5EF4-FFF2-40B4-BE49-F238E27FC236}">
                <a16:creationId xmlns:a16="http://schemas.microsoft.com/office/drawing/2014/main" id="{3346E95D-AC84-41D8-B5DB-0E69DDBAA989}"/>
              </a:ext>
            </a:extLst>
          </p:cNvPr>
          <p:cNvPicPr>
            <a:picLocks noChangeAspect="1"/>
          </p:cNvPicPr>
          <p:nvPr/>
        </p:nvPicPr>
        <p:blipFill>
          <a:blip r:embed="rId3"/>
          <a:stretch>
            <a:fillRect/>
          </a:stretch>
        </p:blipFill>
        <p:spPr>
          <a:xfrm>
            <a:off x="2485718" y="0"/>
            <a:ext cx="9706282" cy="6858000"/>
          </a:xfrm>
          <a:prstGeom prst="rect">
            <a:avLst/>
          </a:prstGeom>
        </p:spPr>
      </p:pic>
      <p:pic>
        <p:nvPicPr>
          <p:cNvPr id="8" name="Image 7">
            <a:extLst>
              <a:ext uri="{FF2B5EF4-FFF2-40B4-BE49-F238E27FC236}">
                <a16:creationId xmlns:a16="http://schemas.microsoft.com/office/drawing/2014/main" id="{F94E4728-CE83-4F9F-97BA-644C7ED6DE9E}"/>
              </a:ext>
            </a:extLst>
          </p:cNvPr>
          <p:cNvPicPr>
            <a:picLocks noChangeAspect="1"/>
          </p:cNvPicPr>
          <p:nvPr/>
        </p:nvPicPr>
        <p:blipFill>
          <a:blip r:embed="rId4"/>
          <a:stretch>
            <a:fillRect/>
          </a:stretch>
        </p:blipFill>
        <p:spPr>
          <a:xfrm>
            <a:off x="5779730" y="0"/>
            <a:ext cx="3503220" cy="6858000"/>
          </a:xfrm>
          <a:prstGeom prst="rect">
            <a:avLst/>
          </a:prstGeom>
        </p:spPr>
      </p:pic>
      <p:sp>
        <p:nvSpPr>
          <p:cNvPr id="9" name="ZoneTexte 8">
            <a:extLst>
              <a:ext uri="{FF2B5EF4-FFF2-40B4-BE49-F238E27FC236}">
                <a16:creationId xmlns:a16="http://schemas.microsoft.com/office/drawing/2014/main" id="{C564CEA4-5EAF-4925-966C-E9C740CF8215}"/>
              </a:ext>
            </a:extLst>
          </p:cNvPr>
          <p:cNvSpPr txBox="1"/>
          <p:nvPr/>
        </p:nvSpPr>
        <p:spPr>
          <a:xfrm>
            <a:off x="6096000" y="-21598"/>
            <a:ext cx="3048337" cy="523220"/>
          </a:xfrm>
          <a:prstGeom prst="rect">
            <a:avLst/>
          </a:prstGeom>
          <a:noFill/>
        </p:spPr>
        <p:txBody>
          <a:bodyPr wrap="square" rtlCol="0">
            <a:spAutoFit/>
          </a:bodyPr>
          <a:lstStyle/>
          <a:p>
            <a:r>
              <a:rPr lang="fr-FR" sz="1400" b="1" dirty="0">
                <a:solidFill>
                  <a:schemeClr val="bg1"/>
                </a:solidFill>
                <a:latin typeface="+mj-lt"/>
              </a:rPr>
              <a:t>Devenir bénévole au LIONS CLUB ELANCOURT Aqualina </a:t>
            </a:r>
            <a:r>
              <a:rPr lang="fr-FR" sz="1400" b="1" dirty="0">
                <a:solidFill>
                  <a:schemeClr val="bg1"/>
                </a:solidFill>
                <a:latin typeface="Calibri Light" panose="020F0302020204030204" pitchFamily="34" charset="0"/>
                <a:cs typeface="Calibri Light" panose="020F0302020204030204" pitchFamily="34" charset="0"/>
              </a:rPr>
              <a:t>, c’est…… </a:t>
            </a:r>
          </a:p>
        </p:txBody>
      </p:sp>
      <p:sp>
        <p:nvSpPr>
          <p:cNvPr id="10" name="Rectangle 9">
            <a:extLst>
              <a:ext uri="{FF2B5EF4-FFF2-40B4-BE49-F238E27FC236}">
                <a16:creationId xmlns:a16="http://schemas.microsoft.com/office/drawing/2014/main" id="{7EB8D4C6-F6C7-462C-B3FC-53D2C98C8BD5}"/>
              </a:ext>
            </a:extLst>
          </p:cNvPr>
          <p:cNvSpPr/>
          <p:nvPr/>
        </p:nvSpPr>
        <p:spPr>
          <a:xfrm>
            <a:off x="2909050" y="4806851"/>
            <a:ext cx="2475578" cy="2072747"/>
          </a:xfrm>
          <a:prstGeom prst="rect">
            <a:avLst/>
          </a:prstGeom>
        </p:spPr>
        <p:txBody>
          <a:bodyPr wrap="square">
            <a:spAutoFit/>
          </a:bodyPr>
          <a:lstStyle/>
          <a:p>
            <a:pPr algn="just"/>
            <a:r>
              <a:rPr lang="fr-FR" sz="1200" b="1" u="sng" dirty="0">
                <a:solidFill>
                  <a:schemeClr val="bg1"/>
                </a:solidFill>
              </a:rPr>
              <a:t>Le LIONS CLUB ÉLANCOURT Aqualina</a:t>
            </a:r>
            <a:r>
              <a:rPr lang="fr-FR" sz="1200" dirty="0">
                <a:solidFill>
                  <a:schemeClr val="bg1"/>
                </a:solidFill>
              </a:rPr>
              <a:t> a été créé en 2015. Il réunit par des liens de solidarité et d’amitié des hommes et des femmes intervenant à titre bénévole, </a:t>
            </a:r>
            <a:r>
              <a:rPr lang="fr-FR" sz="1200" dirty="0">
                <a:solidFill>
                  <a:schemeClr val="lt1"/>
                </a:solidFill>
                <a:ea typeface="Arial"/>
                <a:cs typeface="Arial"/>
                <a:sym typeface="Arial"/>
              </a:rPr>
              <a:t>portés par les valeurs fondamentales du Lions Club : l’humanisme et le bénévolat.</a:t>
            </a:r>
            <a:endParaRPr lang="fr-FR" sz="1200" dirty="0"/>
          </a:p>
          <a:p>
            <a:pPr algn="just"/>
            <a:endParaRPr lang="fr-FR" sz="1200" dirty="0">
              <a:solidFill>
                <a:schemeClr val="bg1"/>
              </a:solidFill>
            </a:endParaRPr>
          </a:p>
          <a:p>
            <a:pPr algn="just"/>
            <a:r>
              <a:rPr lang="fr-FR" sz="1200" dirty="0">
                <a:solidFill>
                  <a:schemeClr val="bg1"/>
                </a:solidFill>
              </a:rPr>
              <a:t>Notre devise est : </a:t>
            </a:r>
            <a:r>
              <a:rPr lang="fr-FR" sz="1200" b="1" dirty="0">
                <a:solidFill>
                  <a:schemeClr val="bg1"/>
                </a:solidFill>
              </a:rPr>
              <a:t>«Unis pour servir»</a:t>
            </a:r>
            <a:endParaRPr lang="fr-FR" sz="1200" dirty="0">
              <a:solidFill>
                <a:schemeClr val="bg1"/>
              </a:solidFill>
            </a:endParaRPr>
          </a:p>
          <a:p>
            <a:pPr algn="ctr"/>
            <a:endParaRPr lang="fr-FR" sz="869" dirty="0">
              <a:solidFill>
                <a:schemeClr val="bg1"/>
              </a:solidFill>
            </a:endParaRPr>
          </a:p>
        </p:txBody>
      </p:sp>
      <p:sp>
        <p:nvSpPr>
          <p:cNvPr id="11" name="Rectangle 10">
            <a:extLst>
              <a:ext uri="{FF2B5EF4-FFF2-40B4-BE49-F238E27FC236}">
                <a16:creationId xmlns:a16="http://schemas.microsoft.com/office/drawing/2014/main" id="{B5F68DD3-8D1C-4609-B8FE-B126422632E2}"/>
              </a:ext>
            </a:extLst>
          </p:cNvPr>
          <p:cNvSpPr/>
          <p:nvPr/>
        </p:nvSpPr>
        <p:spPr>
          <a:xfrm>
            <a:off x="2928430" y="3198650"/>
            <a:ext cx="2443356" cy="1384995"/>
          </a:xfrm>
          <a:prstGeom prst="rect">
            <a:avLst/>
          </a:prstGeom>
        </p:spPr>
        <p:txBody>
          <a:bodyPr wrap="square">
            <a:spAutoFit/>
          </a:bodyPr>
          <a:lstStyle/>
          <a:p>
            <a:pPr algn="just"/>
            <a:r>
              <a:rPr lang="fr-FR" sz="1200" dirty="0">
                <a:solidFill>
                  <a:schemeClr val="bg1"/>
                </a:solidFill>
                <a:uFill>
                  <a:solidFill>
                    <a:srgbClr val="000000"/>
                  </a:solidFill>
                </a:uFill>
                <a:ea typeface="Arial" panose="020B0604020202020204" pitchFamily="34" charset="0"/>
              </a:rPr>
              <a:t>Nous rejoindre, c’est lutter à nos côtés contre la faim dans le monde, c'est agir contre le cancer infantile, c'est combattre les problèmes de vision, c'est sensibiliser à la protection de l’environnement et c’est lutter contre le diabète. </a:t>
            </a:r>
            <a:endParaRPr lang="fr-FR" sz="1200" dirty="0">
              <a:solidFill>
                <a:schemeClr val="bg1"/>
              </a:solidFill>
              <a:uFill>
                <a:solidFill>
                  <a:srgbClr val="000000"/>
                </a:solidFill>
              </a:uFill>
              <a:ea typeface="Times New Roman" panose="02020603050405020304" pitchFamily="18" charset="0"/>
            </a:endParaRPr>
          </a:p>
        </p:txBody>
      </p:sp>
      <p:sp>
        <p:nvSpPr>
          <p:cNvPr id="12" name="Rectangle 11">
            <a:extLst>
              <a:ext uri="{FF2B5EF4-FFF2-40B4-BE49-F238E27FC236}">
                <a16:creationId xmlns:a16="http://schemas.microsoft.com/office/drawing/2014/main" id="{61514CF8-A12D-40C5-B0DE-D79AF6DFEE58}"/>
              </a:ext>
            </a:extLst>
          </p:cNvPr>
          <p:cNvSpPr/>
          <p:nvPr/>
        </p:nvSpPr>
        <p:spPr>
          <a:xfrm>
            <a:off x="2928430" y="34126"/>
            <a:ext cx="2333255" cy="830997"/>
          </a:xfrm>
          <a:prstGeom prst="rect">
            <a:avLst/>
          </a:prstGeom>
        </p:spPr>
        <p:txBody>
          <a:bodyPr wrap="square">
            <a:spAutoFit/>
          </a:bodyPr>
          <a:lstStyle/>
          <a:p>
            <a:pPr algn="ctr" fontAlgn="base"/>
            <a:r>
              <a:rPr lang="fr-FR" sz="1200" dirty="0">
                <a:solidFill>
                  <a:schemeClr val="bg1"/>
                </a:solidFill>
                <a:ea typeface="Times New Roman" panose="02020603050405020304" pitchFamily="18" charset="0"/>
              </a:rPr>
              <a:t>VOUS DESIREZ DONNER DE VOTRE TEMPS POUR VENIR EN AIDE A CEUX QUI EN ONT BESOIN ET ETRE UTILE, TOUS ENSEMBLE.</a:t>
            </a:r>
          </a:p>
        </p:txBody>
      </p:sp>
      <p:sp>
        <p:nvSpPr>
          <p:cNvPr id="13" name="ZoneTexte 12">
            <a:extLst>
              <a:ext uri="{FF2B5EF4-FFF2-40B4-BE49-F238E27FC236}">
                <a16:creationId xmlns:a16="http://schemas.microsoft.com/office/drawing/2014/main" id="{CEE3BBBC-ECC1-416A-9341-0B8AA199C9F8}"/>
              </a:ext>
            </a:extLst>
          </p:cNvPr>
          <p:cNvSpPr txBox="1"/>
          <p:nvPr/>
        </p:nvSpPr>
        <p:spPr>
          <a:xfrm>
            <a:off x="2934093" y="1077592"/>
            <a:ext cx="2321928" cy="466538"/>
          </a:xfrm>
          <a:prstGeom prst="rect">
            <a:avLst/>
          </a:prstGeom>
          <a:noFill/>
        </p:spPr>
        <p:txBody>
          <a:bodyPr wrap="square" rtlCol="0">
            <a:spAutoFit/>
          </a:bodyPr>
          <a:lstStyle/>
          <a:p>
            <a:pPr algn="ctr"/>
            <a:r>
              <a:rPr lang="fr-FR" sz="1216" b="1" dirty="0">
                <a:solidFill>
                  <a:schemeClr val="bg1"/>
                </a:solidFill>
              </a:rPr>
              <a:t>Rejoignez le LIONS CLUB </a:t>
            </a:r>
            <a:r>
              <a:rPr lang="fr-FR" sz="1043" b="1" dirty="0">
                <a:solidFill>
                  <a:schemeClr val="bg1"/>
                </a:solidFill>
              </a:rPr>
              <a:t>ELANCOURT</a:t>
            </a:r>
            <a:r>
              <a:rPr lang="fr-FR" sz="1216" b="1" dirty="0">
                <a:solidFill>
                  <a:schemeClr val="bg1"/>
                </a:solidFill>
              </a:rPr>
              <a:t> Aqualina</a:t>
            </a:r>
          </a:p>
        </p:txBody>
      </p:sp>
      <p:pic>
        <p:nvPicPr>
          <p:cNvPr id="14" name="Image 13">
            <a:extLst>
              <a:ext uri="{FF2B5EF4-FFF2-40B4-BE49-F238E27FC236}">
                <a16:creationId xmlns:a16="http://schemas.microsoft.com/office/drawing/2014/main" id="{5A01159A-3EC1-49DE-B4D2-AC5D0A7B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946" y="1827493"/>
            <a:ext cx="870222" cy="1008494"/>
          </a:xfrm>
          <a:prstGeom prst="rect">
            <a:avLst/>
          </a:prstGeom>
        </p:spPr>
      </p:pic>
      <p:pic>
        <p:nvPicPr>
          <p:cNvPr id="15" name="Espace réservé pour une image  8">
            <a:extLst>
              <a:ext uri="{FF2B5EF4-FFF2-40B4-BE49-F238E27FC236}">
                <a16:creationId xmlns:a16="http://schemas.microsoft.com/office/drawing/2014/main" id="{3493EDC6-93F4-4D7A-8A6B-AA472445B58D}"/>
              </a:ext>
            </a:extLst>
          </p:cNvPr>
          <p:cNvPicPr>
            <a:picLocks noChangeAspect="1"/>
          </p:cNvPicPr>
          <p:nvPr/>
        </p:nvPicPr>
        <p:blipFill>
          <a:blip r:embed="rId6">
            <a:extLst>
              <a:ext uri="{28A0092B-C50C-407E-A947-70E740481C1C}">
                <a14:useLocalDpi xmlns:a14="http://schemas.microsoft.com/office/drawing/2010/main" val="0"/>
              </a:ext>
            </a:extLst>
          </a:blip>
          <a:srcRect t="1674" b="1674"/>
          <a:stretch>
            <a:fillRect/>
          </a:stretch>
        </p:blipFill>
        <p:spPr>
          <a:xfrm>
            <a:off x="9407502" y="2305884"/>
            <a:ext cx="1288478" cy="833991"/>
          </a:xfrm>
          <a:prstGeom prst="rect">
            <a:avLst/>
          </a:prstGeom>
        </p:spPr>
      </p:pic>
      <p:pic>
        <p:nvPicPr>
          <p:cNvPr id="16" name="Picture 4">
            <a:extLst>
              <a:ext uri="{FF2B5EF4-FFF2-40B4-BE49-F238E27FC236}">
                <a16:creationId xmlns:a16="http://schemas.microsoft.com/office/drawing/2014/main" id="{C7BFCB50-457E-4EA9-9CD0-92C860249D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603" b="1603"/>
          <a:stretch>
            <a:fillRect/>
          </a:stretch>
        </p:blipFill>
        <p:spPr bwMode="auto">
          <a:xfrm>
            <a:off x="10732781" y="5360860"/>
            <a:ext cx="1320683" cy="8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Espace réservé du contenu 30">
            <a:extLst>
              <a:ext uri="{FF2B5EF4-FFF2-40B4-BE49-F238E27FC236}">
                <a16:creationId xmlns:a16="http://schemas.microsoft.com/office/drawing/2014/main" id="{4C06F527-D4EF-4D3E-AECE-A0D4A2531EE1}"/>
              </a:ext>
            </a:extLst>
          </p:cNvPr>
          <p:cNvSpPr txBox="1">
            <a:spLocks/>
          </p:cNvSpPr>
          <p:nvPr/>
        </p:nvSpPr>
        <p:spPr>
          <a:xfrm>
            <a:off x="9407501" y="1270648"/>
            <a:ext cx="1553819" cy="833991"/>
          </a:xfrm>
          <a:prstGeom prst="rect">
            <a:avLst/>
          </a:prstGeom>
          <a:solidFill>
            <a:schemeClr val="accent1"/>
          </a:solidFill>
        </p:spPr>
        <p:txBody>
          <a:bodyPr anchor="ctr" anchorCtr="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100000"/>
              </a:lnSpc>
              <a:spcBef>
                <a:spcPts val="0"/>
              </a:spcBef>
              <a:buNone/>
            </a:pPr>
            <a:r>
              <a:rPr lang="fr-FR" sz="800" b="1" dirty="0">
                <a:solidFill>
                  <a:schemeClr val="bg1"/>
                </a:solidFill>
              </a:rPr>
              <a:t>SPECTACLE CARITATIF AU PROFIT </a:t>
            </a:r>
          </a:p>
          <a:p>
            <a:pPr marL="0" indent="0">
              <a:lnSpc>
                <a:spcPct val="100000"/>
              </a:lnSpc>
              <a:spcBef>
                <a:spcPts val="0"/>
              </a:spcBef>
              <a:buNone/>
            </a:pPr>
            <a:r>
              <a:rPr lang="fr-FR" sz="800" b="1" dirty="0">
                <a:solidFill>
                  <a:schemeClr val="bg1"/>
                </a:solidFill>
              </a:rPr>
              <a:t>DE LA RECHERCHE SUR LES TUMEURS CEREBRALES</a:t>
            </a:r>
          </a:p>
        </p:txBody>
      </p:sp>
      <p:sp>
        <p:nvSpPr>
          <p:cNvPr id="23" name="Espace réservé du contenu 30">
            <a:extLst>
              <a:ext uri="{FF2B5EF4-FFF2-40B4-BE49-F238E27FC236}">
                <a16:creationId xmlns:a16="http://schemas.microsoft.com/office/drawing/2014/main" id="{DB4AAE39-4738-40C9-B1B4-E89588EA7A42}"/>
              </a:ext>
            </a:extLst>
          </p:cNvPr>
          <p:cNvSpPr txBox="1">
            <a:spLocks/>
          </p:cNvSpPr>
          <p:nvPr/>
        </p:nvSpPr>
        <p:spPr>
          <a:xfrm>
            <a:off x="10635531" y="347900"/>
            <a:ext cx="1417934" cy="815342"/>
          </a:xfrm>
          <a:prstGeom prst="rect">
            <a:avLst/>
          </a:prstGeom>
          <a:solidFill>
            <a:schemeClr val="accent2">
              <a:lumMod val="75000"/>
            </a:schemeClr>
          </a:solidFill>
        </p:spPr>
        <p:txBody>
          <a:bodyPr anchor="ct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800" b="1" dirty="0">
                <a:solidFill>
                  <a:schemeClr val="bg1"/>
                </a:solidFill>
              </a:rPr>
              <a:t>DON D’UN VELO  ADAPTE POUR </a:t>
            </a:r>
          </a:p>
          <a:p>
            <a:pPr marL="0" indent="0" algn="r">
              <a:lnSpc>
                <a:spcPct val="100000"/>
              </a:lnSpc>
              <a:spcBef>
                <a:spcPts val="0"/>
              </a:spcBef>
              <a:buFont typeface="Arial" panose="020B0604020202020204" pitchFamily="34" charset="0"/>
              <a:buNone/>
            </a:pPr>
            <a:r>
              <a:rPr lang="fr-FR" sz="800" b="1" dirty="0">
                <a:solidFill>
                  <a:schemeClr val="bg1"/>
                </a:solidFill>
              </a:rPr>
              <a:t>FAUTEUIL ROULANT</a:t>
            </a:r>
          </a:p>
        </p:txBody>
      </p:sp>
      <p:pic>
        <p:nvPicPr>
          <p:cNvPr id="17" name="Espace réservé du contenu 7">
            <a:extLst>
              <a:ext uri="{FF2B5EF4-FFF2-40B4-BE49-F238E27FC236}">
                <a16:creationId xmlns:a16="http://schemas.microsoft.com/office/drawing/2014/main" id="{2CC0D93D-A13D-499F-AB3B-7879BE6B05BC}"/>
              </a:ext>
            </a:extLst>
          </p:cNvPr>
          <p:cNvPicPr>
            <a:picLocks noChangeAspect="1"/>
          </p:cNvPicPr>
          <p:nvPr/>
        </p:nvPicPr>
        <p:blipFill>
          <a:blip r:embed="rId8"/>
          <a:stretch>
            <a:fillRect/>
          </a:stretch>
        </p:blipFill>
        <p:spPr>
          <a:xfrm>
            <a:off x="10961320" y="1288328"/>
            <a:ext cx="1103175" cy="827553"/>
          </a:xfrm>
          <a:prstGeom prst="rect">
            <a:avLst/>
          </a:prstGeom>
        </p:spPr>
      </p:pic>
      <p:pic>
        <p:nvPicPr>
          <p:cNvPr id="18" name="Image 17">
            <a:extLst>
              <a:ext uri="{FF2B5EF4-FFF2-40B4-BE49-F238E27FC236}">
                <a16:creationId xmlns:a16="http://schemas.microsoft.com/office/drawing/2014/main" id="{A31A68DA-F4AC-4AFE-B5BD-C43B05CE4FCB}"/>
              </a:ext>
            </a:extLst>
          </p:cNvPr>
          <p:cNvPicPr>
            <a:picLocks noChangeAspect="1"/>
          </p:cNvPicPr>
          <p:nvPr/>
        </p:nvPicPr>
        <p:blipFill>
          <a:blip r:embed="rId9"/>
          <a:stretch>
            <a:fillRect/>
          </a:stretch>
        </p:blipFill>
        <p:spPr>
          <a:xfrm>
            <a:off x="9411121" y="337645"/>
            <a:ext cx="1224409" cy="816272"/>
          </a:xfrm>
          <a:prstGeom prst="rect">
            <a:avLst/>
          </a:prstGeom>
        </p:spPr>
      </p:pic>
      <p:pic>
        <p:nvPicPr>
          <p:cNvPr id="19" name="Image 18">
            <a:extLst>
              <a:ext uri="{FF2B5EF4-FFF2-40B4-BE49-F238E27FC236}">
                <a16:creationId xmlns:a16="http://schemas.microsoft.com/office/drawing/2014/main" id="{0C9DE2DE-C3F0-42C3-AF47-4B2EDF0915EC}"/>
              </a:ext>
            </a:extLst>
          </p:cNvPr>
          <p:cNvPicPr>
            <a:picLocks noChangeAspect="1"/>
          </p:cNvPicPr>
          <p:nvPr/>
        </p:nvPicPr>
        <p:blipFill>
          <a:blip r:embed="rId10"/>
          <a:stretch>
            <a:fillRect/>
          </a:stretch>
        </p:blipFill>
        <p:spPr>
          <a:xfrm>
            <a:off x="9448025" y="4327771"/>
            <a:ext cx="1247955" cy="837287"/>
          </a:xfrm>
          <a:prstGeom prst="rect">
            <a:avLst/>
          </a:prstGeom>
        </p:spPr>
      </p:pic>
      <p:pic>
        <p:nvPicPr>
          <p:cNvPr id="20" name="Image 19">
            <a:extLst>
              <a:ext uri="{FF2B5EF4-FFF2-40B4-BE49-F238E27FC236}">
                <a16:creationId xmlns:a16="http://schemas.microsoft.com/office/drawing/2014/main" id="{ABAB8682-2CEF-4AB7-A3F8-709ADA420752}"/>
              </a:ext>
            </a:extLst>
          </p:cNvPr>
          <p:cNvPicPr>
            <a:picLocks noChangeAspect="1"/>
          </p:cNvPicPr>
          <p:nvPr/>
        </p:nvPicPr>
        <p:blipFill>
          <a:blip r:embed="rId11"/>
          <a:stretch>
            <a:fillRect/>
          </a:stretch>
        </p:blipFill>
        <p:spPr>
          <a:xfrm>
            <a:off x="11000405" y="3264954"/>
            <a:ext cx="1064090" cy="837420"/>
          </a:xfrm>
          <a:prstGeom prst="rect">
            <a:avLst/>
          </a:prstGeom>
        </p:spPr>
      </p:pic>
      <p:sp>
        <p:nvSpPr>
          <p:cNvPr id="21" name="Espace réservé du contenu 30">
            <a:extLst>
              <a:ext uri="{FF2B5EF4-FFF2-40B4-BE49-F238E27FC236}">
                <a16:creationId xmlns:a16="http://schemas.microsoft.com/office/drawing/2014/main" id="{9526178C-CA79-4E2E-9A61-A34DDE395C3E}"/>
              </a:ext>
            </a:extLst>
          </p:cNvPr>
          <p:cNvSpPr txBox="1">
            <a:spLocks/>
          </p:cNvSpPr>
          <p:nvPr/>
        </p:nvSpPr>
        <p:spPr>
          <a:xfrm>
            <a:off x="10687229" y="2305884"/>
            <a:ext cx="1366236" cy="833991"/>
          </a:xfrm>
          <a:prstGeom prst="rect">
            <a:avLst/>
          </a:prstGeom>
          <a:solidFill>
            <a:srgbClr val="FF7C80"/>
          </a:solidFill>
        </p:spPr>
        <p:txBody>
          <a:bodyPr anchor="ctr" anchorCtr="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800" b="1" dirty="0">
                <a:solidFill>
                  <a:schemeClr val="bg1"/>
                </a:solidFill>
              </a:rPr>
              <a:t>DIFFERENTES OPERATIONS </a:t>
            </a:r>
          </a:p>
          <a:p>
            <a:pPr marL="0" indent="0" algn="r">
              <a:lnSpc>
                <a:spcPct val="100000"/>
              </a:lnSpc>
              <a:spcBef>
                <a:spcPts val="0"/>
              </a:spcBef>
              <a:buFont typeface="Arial" panose="020B0604020202020204" pitchFamily="34" charset="0"/>
              <a:buNone/>
            </a:pPr>
            <a:r>
              <a:rPr lang="fr-FR" sz="800" b="1" dirty="0">
                <a:solidFill>
                  <a:schemeClr val="bg1"/>
                </a:solidFill>
              </a:rPr>
              <a:t>DE  DEPISTAGE : DIABETE, </a:t>
            </a:r>
          </a:p>
          <a:p>
            <a:pPr marL="0" indent="0" algn="r">
              <a:lnSpc>
                <a:spcPct val="100000"/>
              </a:lnSpc>
              <a:spcBef>
                <a:spcPts val="0"/>
              </a:spcBef>
              <a:buFont typeface="Arial" panose="020B0604020202020204" pitchFamily="34" charset="0"/>
              <a:buNone/>
            </a:pPr>
            <a:r>
              <a:rPr lang="fr-FR" sz="800" b="1" dirty="0">
                <a:solidFill>
                  <a:schemeClr val="bg1"/>
                </a:solidFill>
              </a:rPr>
              <a:t>TROUBLES VISUELS</a:t>
            </a:r>
          </a:p>
        </p:txBody>
      </p:sp>
      <p:sp>
        <p:nvSpPr>
          <p:cNvPr id="22" name="Espace réservé du contenu 31">
            <a:extLst>
              <a:ext uri="{FF2B5EF4-FFF2-40B4-BE49-F238E27FC236}">
                <a16:creationId xmlns:a16="http://schemas.microsoft.com/office/drawing/2014/main" id="{056BFA07-0772-4DD7-92E4-EEF97FB6F0B5}"/>
              </a:ext>
            </a:extLst>
          </p:cNvPr>
          <p:cNvSpPr txBox="1">
            <a:spLocks/>
          </p:cNvSpPr>
          <p:nvPr/>
        </p:nvSpPr>
        <p:spPr>
          <a:xfrm>
            <a:off x="9448026" y="5360860"/>
            <a:ext cx="1284756" cy="899692"/>
          </a:xfrm>
          <a:prstGeom prst="rect">
            <a:avLst/>
          </a:prstGeom>
          <a:solidFill>
            <a:schemeClr val="tx1">
              <a:lumMod val="60000"/>
              <a:lumOff val="40000"/>
            </a:schemeClr>
          </a:solidFill>
        </p:spPr>
        <p:txBody>
          <a:bodyPr anchor="ctr" anchorCtr="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100000"/>
              </a:lnSpc>
              <a:spcBef>
                <a:spcPts val="0"/>
              </a:spcBef>
              <a:buNone/>
            </a:pPr>
            <a:r>
              <a:rPr lang="fr-FR" sz="800" b="1" dirty="0">
                <a:solidFill>
                  <a:schemeClr val="bg1"/>
                </a:solidFill>
              </a:rPr>
              <a:t>COLLECTE ALIMENTAIRE AU </a:t>
            </a:r>
          </a:p>
          <a:p>
            <a:pPr marL="0" indent="0">
              <a:lnSpc>
                <a:spcPct val="100000"/>
              </a:lnSpc>
              <a:spcBef>
                <a:spcPts val="0"/>
              </a:spcBef>
              <a:buNone/>
            </a:pPr>
            <a:r>
              <a:rPr lang="fr-FR" sz="800" b="1" dirty="0">
                <a:solidFill>
                  <a:schemeClr val="bg1"/>
                </a:solidFill>
              </a:rPr>
              <a:t>PROFIT DES PERSONNES </a:t>
            </a:r>
          </a:p>
          <a:p>
            <a:pPr marL="0" indent="0">
              <a:lnSpc>
                <a:spcPct val="100000"/>
              </a:lnSpc>
              <a:spcBef>
                <a:spcPts val="0"/>
              </a:spcBef>
              <a:buNone/>
            </a:pPr>
            <a:r>
              <a:rPr lang="fr-FR" sz="800" b="1" dirty="0">
                <a:solidFill>
                  <a:schemeClr val="bg1"/>
                </a:solidFill>
              </a:rPr>
              <a:t>LES PLUS DEMUNIS</a:t>
            </a:r>
          </a:p>
        </p:txBody>
      </p:sp>
      <p:sp>
        <p:nvSpPr>
          <p:cNvPr id="24" name="Espace réservé du contenu 30">
            <a:extLst>
              <a:ext uri="{FF2B5EF4-FFF2-40B4-BE49-F238E27FC236}">
                <a16:creationId xmlns:a16="http://schemas.microsoft.com/office/drawing/2014/main" id="{D0C113E2-2607-4B33-A626-A9C7D9737CAE}"/>
              </a:ext>
            </a:extLst>
          </p:cNvPr>
          <p:cNvSpPr txBox="1">
            <a:spLocks/>
          </p:cNvSpPr>
          <p:nvPr/>
        </p:nvSpPr>
        <p:spPr>
          <a:xfrm>
            <a:off x="9407501" y="3263758"/>
            <a:ext cx="1592903" cy="833991"/>
          </a:xfrm>
          <a:prstGeom prst="rect">
            <a:avLst/>
          </a:prstGeom>
          <a:solidFill>
            <a:schemeClr val="accent5">
              <a:lumMod val="60000"/>
              <a:lumOff val="40000"/>
            </a:schemeClr>
          </a:solidFill>
        </p:spPr>
        <p:txBody>
          <a:bodyPr anchor="ctr" anchorCtr="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fr-FR" sz="800" b="1" dirty="0">
                <a:solidFill>
                  <a:schemeClr val="bg1"/>
                </a:solidFill>
              </a:rPr>
              <a:t>COLLECTE SOLIDAIRE AU PROFIT DES ETUDIANTS DURANT LA PANDEMIE DE COVID</a:t>
            </a:r>
          </a:p>
        </p:txBody>
      </p:sp>
      <p:sp>
        <p:nvSpPr>
          <p:cNvPr id="26" name="Espace réservé du contenu 30">
            <a:extLst>
              <a:ext uri="{FF2B5EF4-FFF2-40B4-BE49-F238E27FC236}">
                <a16:creationId xmlns:a16="http://schemas.microsoft.com/office/drawing/2014/main" id="{8338EE2F-EAB5-4A17-896B-BA1A03BCB8D0}"/>
              </a:ext>
            </a:extLst>
          </p:cNvPr>
          <p:cNvSpPr txBox="1">
            <a:spLocks/>
          </p:cNvSpPr>
          <p:nvPr/>
        </p:nvSpPr>
        <p:spPr>
          <a:xfrm>
            <a:off x="10695980" y="4325624"/>
            <a:ext cx="1366236" cy="833991"/>
          </a:xfrm>
          <a:prstGeom prst="rect">
            <a:avLst/>
          </a:prstGeom>
          <a:solidFill>
            <a:srgbClr val="FFC000"/>
          </a:solidFill>
        </p:spPr>
        <p:txBody>
          <a:bodyPr vert="horz" lIns="115132" tIns="153510" rIns="76755" bIns="76755" rtlCol="0">
            <a:normAutofit/>
          </a:bodyPr>
          <a:lstStyle>
            <a:lvl1pPr marL="220073" indent="-220073" algn="l" defTabSz="880293" rtl="0" eaLnBrk="1" latinLnBrk="0" hangingPunct="1">
              <a:lnSpc>
                <a:spcPct val="50000"/>
              </a:lnSpc>
              <a:spcBef>
                <a:spcPts val="489"/>
              </a:spcBef>
              <a:buFont typeface="Arial" panose="020B0604020202020204" pitchFamily="34" charset="0"/>
              <a:buChar char="•"/>
              <a:defRPr sz="978" b="1" i="0" kern="1200" cap="all" baseline="0">
                <a:solidFill>
                  <a:schemeClr val="bg1"/>
                </a:solidFill>
                <a:latin typeface="+mj-lt"/>
                <a:ea typeface="+mn-ea"/>
                <a:cs typeface="+mn-cs"/>
              </a:defRPr>
            </a:lvl1pPr>
            <a:lvl2pPr marL="0" indent="0" algn="l" defTabSz="880293" rtl="0" eaLnBrk="1" latinLnBrk="0" hangingPunct="1">
              <a:lnSpc>
                <a:spcPct val="50000"/>
              </a:lnSpc>
              <a:spcBef>
                <a:spcPts val="489"/>
              </a:spcBef>
              <a:buFont typeface="Arial" panose="020B0604020202020204" pitchFamily="34" charset="0"/>
              <a:buChar char="•"/>
              <a:defRPr sz="652" kern="1200">
                <a:solidFill>
                  <a:schemeClr val="bg1"/>
                </a:solidFill>
                <a:latin typeface="+mn-lt"/>
                <a:ea typeface="+mn-ea"/>
                <a:cs typeface="+mn-cs"/>
              </a:defRPr>
            </a:lvl2pPr>
            <a:lvl3pPr marL="69866" indent="0" algn="l" defTabSz="880293" rtl="0" eaLnBrk="1" latinLnBrk="0" hangingPunct="1">
              <a:lnSpc>
                <a:spcPct val="90000"/>
              </a:lnSpc>
              <a:spcBef>
                <a:spcPts val="0"/>
              </a:spcBef>
              <a:buFont typeface="Arial" panose="020B0604020202020204" pitchFamily="34" charset="0"/>
              <a:buChar char="•"/>
              <a:defRPr sz="1925" kern="1200">
                <a:solidFill>
                  <a:schemeClr val="bg1"/>
                </a:solidFill>
                <a:latin typeface="+mn-lt"/>
                <a:ea typeface="+mn-ea"/>
                <a:cs typeface="+mn-cs"/>
              </a:defRPr>
            </a:lvl3pPr>
            <a:lvl4pPr marL="69866" indent="0" algn="l" defTabSz="880293" rtl="0" eaLnBrk="1" latinLnBrk="0" hangingPunct="1">
              <a:lnSpc>
                <a:spcPct val="90000"/>
              </a:lnSpc>
              <a:spcBef>
                <a:spcPts val="244"/>
              </a:spcBef>
              <a:buFont typeface="Arial" panose="020B0604020202020204" pitchFamily="34" charset="0"/>
              <a:buNone/>
              <a:defRPr sz="652" kern="1200" baseline="0">
                <a:solidFill>
                  <a:schemeClr val="bg1"/>
                </a:solidFill>
                <a:latin typeface="+mn-lt"/>
                <a:ea typeface="+mn-ea"/>
                <a:cs typeface="+mn-cs"/>
              </a:defRPr>
            </a:lvl4pPr>
            <a:lvl5pPr marL="147495" indent="0" algn="l" defTabSz="880293" rtl="0" eaLnBrk="1" latinLnBrk="0" hangingPunct="1">
              <a:lnSpc>
                <a:spcPct val="90000"/>
              </a:lnSpc>
              <a:spcBef>
                <a:spcPts val="244"/>
              </a:spcBef>
              <a:buFont typeface="Arial" panose="020B0604020202020204" pitchFamily="34" charset="0"/>
              <a:buNone/>
              <a:defRPr sz="489" kern="1200" baseline="0">
                <a:solidFill>
                  <a:schemeClr val="bg1"/>
                </a:solidFill>
                <a:latin typeface="+mn-lt"/>
                <a:ea typeface="+mn-ea"/>
                <a:cs typeface="+mn-cs"/>
              </a:defRPr>
            </a:lvl5pPr>
            <a:lvl6pPr marL="2420805" indent="-220073" algn="l" defTabSz="880293" rtl="0" eaLnBrk="1" latinLnBrk="0" hangingPunct="1">
              <a:lnSpc>
                <a:spcPct val="90000"/>
              </a:lnSpc>
              <a:spcBef>
                <a:spcPts val="481"/>
              </a:spcBef>
              <a:buFont typeface="Arial" panose="020B0604020202020204" pitchFamily="34" charset="0"/>
              <a:buChar char="•"/>
              <a:defRPr sz="1733" kern="1200">
                <a:solidFill>
                  <a:schemeClr val="tx1"/>
                </a:solidFill>
                <a:latin typeface="+mn-lt"/>
                <a:ea typeface="+mn-ea"/>
                <a:cs typeface="+mn-cs"/>
              </a:defRPr>
            </a:lvl6pPr>
            <a:lvl7pPr marL="2860952" indent="-220073" algn="l" defTabSz="880293" rtl="0" eaLnBrk="1" latinLnBrk="0" hangingPunct="1">
              <a:lnSpc>
                <a:spcPct val="90000"/>
              </a:lnSpc>
              <a:spcBef>
                <a:spcPts val="481"/>
              </a:spcBef>
              <a:buFont typeface="Arial" panose="020B0604020202020204" pitchFamily="34" charset="0"/>
              <a:buChar char="•"/>
              <a:defRPr sz="1733" kern="1200">
                <a:solidFill>
                  <a:schemeClr val="tx1"/>
                </a:solidFill>
                <a:latin typeface="+mn-lt"/>
                <a:ea typeface="+mn-ea"/>
                <a:cs typeface="+mn-cs"/>
              </a:defRPr>
            </a:lvl7pPr>
            <a:lvl8pPr marL="3301098" indent="-220073" algn="l" defTabSz="880293" rtl="0" eaLnBrk="1" latinLnBrk="0" hangingPunct="1">
              <a:lnSpc>
                <a:spcPct val="90000"/>
              </a:lnSpc>
              <a:spcBef>
                <a:spcPts val="481"/>
              </a:spcBef>
              <a:buFont typeface="Arial" panose="020B0604020202020204" pitchFamily="34" charset="0"/>
              <a:buChar char="•"/>
              <a:defRPr sz="1733" kern="1200">
                <a:solidFill>
                  <a:schemeClr val="tx1"/>
                </a:solidFill>
                <a:latin typeface="+mn-lt"/>
                <a:ea typeface="+mn-ea"/>
                <a:cs typeface="+mn-cs"/>
              </a:defRPr>
            </a:lvl8pPr>
            <a:lvl9pPr marL="3741245" indent="-220073" algn="l" defTabSz="880293" rtl="0" eaLnBrk="1" latinLnBrk="0" hangingPunct="1">
              <a:lnSpc>
                <a:spcPct val="90000"/>
              </a:lnSpc>
              <a:spcBef>
                <a:spcPts val="481"/>
              </a:spcBef>
              <a:buFont typeface="Arial" panose="020B0604020202020204" pitchFamily="34" charset="0"/>
              <a:buChar char="•"/>
              <a:defRPr sz="1733" kern="1200">
                <a:solidFill>
                  <a:schemeClr val="tx1"/>
                </a:solidFill>
                <a:latin typeface="+mn-lt"/>
                <a:ea typeface="+mn-ea"/>
                <a:cs typeface="+mn-cs"/>
              </a:defRPr>
            </a:lvl9pPr>
          </a:lstStyle>
          <a:p>
            <a:pPr marL="0" indent="0" algn="r">
              <a:lnSpc>
                <a:spcPct val="100000"/>
              </a:lnSpc>
              <a:spcBef>
                <a:spcPts val="0"/>
              </a:spcBef>
              <a:buNone/>
            </a:pPr>
            <a:r>
              <a:rPr lang="fr-FR" sz="800" dirty="0"/>
              <a:t>nettoyage de la commune d'ELANCOURT A L’OCCASION </a:t>
            </a:r>
          </a:p>
          <a:p>
            <a:pPr marL="0" indent="0" algn="r">
              <a:lnSpc>
                <a:spcPct val="100000"/>
              </a:lnSpc>
              <a:spcBef>
                <a:spcPts val="0"/>
              </a:spcBef>
              <a:buNone/>
            </a:pPr>
            <a:r>
              <a:rPr lang="fr-FR" sz="800" dirty="0"/>
              <a:t>DU CLEAN UP DAY</a:t>
            </a:r>
          </a:p>
        </p:txBody>
      </p:sp>
      <p:sp>
        <p:nvSpPr>
          <p:cNvPr id="27" name="Espace réservé du numéro de diapositive 5">
            <a:extLst>
              <a:ext uri="{FF2B5EF4-FFF2-40B4-BE49-F238E27FC236}">
                <a16:creationId xmlns:a16="http://schemas.microsoft.com/office/drawing/2014/main" id="{FDC14C65-D642-4F8A-9B10-914FCA33099B}"/>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41</a:t>
            </a:fld>
            <a:endParaRPr lang="fr-FR" sz="1800" b="1" dirty="0">
              <a:solidFill>
                <a:schemeClr val="tx1"/>
              </a:solidFill>
            </a:endParaRPr>
          </a:p>
        </p:txBody>
      </p:sp>
    </p:spTree>
    <p:extLst>
      <p:ext uri="{BB962C8B-B14F-4D97-AF65-F5344CB8AC3E}">
        <p14:creationId xmlns:p14="http://schemas.microsoft.com/office/powerpoint/2010/main" val="2038532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079D63E0-55CA-4C18-B122-D5A67D122D96}"/>
              </a:ext>
            </a:extLst>
          </p:cNvPr>
          <p:cNvSpPr txBox="1"/>
          <p:nvPr/>
        </p:nvSpPr>
        <p:spPr>
          <a:xfrm>
            <a:off x="184400" y="1153917"/>
            <a:ext cx="1980302" cy="1200329"/>
          </a:xfrm>
          <a:prstGeom prst="rect">
            <a:avLst/>
          </a:prstGeom>
          <a:noFill/>
        </p:spPr>
        <p:txBody>
          <a:bodyPr wrap="square" rtlCol="0">
            <a:spAutoFit/>
          </a:bodyPr>
          <a:lstStyle/>
          <a:p>
            <a:r>
              <a:rPr lang="fr-FR" dirty="0"/>
              <a:t>Insérez vos zones de texte.</a:t>
            </a:r>
          </a:p>
          <a:p>
            <a:endParaRPr lang="fr-FR" dirty="0"/>
          </a:p>
          <a:p>
            <a:r>
              <a:rPr lang="fr-FR" dirty="0"/>
              <a:t>Création terminée.</a:t>
            </a:r>
          </a:p>
        </p:txBody>
      </p:sp>
      <p:sp>
        <p:nvSpPr>
          <p:cNvPr id="5" name="ZoneTexte 4">
            <a:extLst>
              <a:ext uri="{FF2B5EF4-FFF2-40B4-BE49-F238E27FC236}">
                <a16:creationId xmlns:a16="http://schemas.microsoft.com/office/drawing/2014/main" id="{938F630B-41FF-42FB-BE13-281C06E19061}"/>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pic>
        <p:nvPicPr>
          <p:cNvPr id="6" name="Image 5">
            <a:extLst>
              <a:ext uri="{FF2B5EF4-FFF2-40B4-BE49-F238E27FC236}">
                <a16:creationId xmlns:a16="http://schemas.microsoft.com/office/drawing/2014/main" id="{3346E95D-AC84-41D8-B5DB-0E69DDBAA989}"/>
              </a:ext>
            </a:extLst>
          </p:cNvPr>
          <p:cNvPicPr>
            <a:picLocks noChangeAspect="1"/>
          </p:cNvPicPr>
          <p:nvPr/>
        </p:nvPicPr>
        <p:blipFill>
          <a:blip r:embed="rId3"/>
          <a:stretch>
            <a:fillRect/>
          </a:stretch>
        </p:blipFill>
        <p:spPr>
          <a:xfrm>
            <a:off x="2485718" y="0"/>
            <a:ext cx="9706282" cy="6858000"/>
          </a:xfrm>
          <a:prstGeom prst="rect">
            <a:avLst/>
          </a:prstGeom>
        </p:spPr>
      </p:pic>
      <p:pic>
        <p:nvPicPr>
          <p:cNvPr id="8" name="Image 7">
            <a:extLst>
              <a:ext uri="{FF2B5EF4-FFF2-40B4-BE49-F238E27FC236}">
                <a16:creationId xmlns:a16="http://schemas.microsoft.com/office/drawing/2014/main" id="{F94E4728-CE83-4F9F-97BA-644C7ED6DE9E}"/>
              </a:ext>
            </a:extLst>
          </p:cNvPr>
          <p:cNvPicPr>
            <a:picLocks noChangeAspect="1"/>
          </p:cNvPicPr>
          <p:nvPr/>
        </p:nvPicPr>
        <p:blipFill>
          <a:blip r:embed="rId4"/>
          <a:stretch>
            <a:fillRect/>
          </a:stretch>
        </p:blipFill>
        <p:spPr>
          <a:xfrm>
            <a:off x="5779730" y="0"/>
            <a:ext cx="3503220" cy="6858000"/>
          </a:xfrm>
          <a:prstGeom prst="rect">
            <a:avLst/>
          </a:prstGeom>
        </p:spPr>
      </p:pic>
      <p:sp>
        <p:nvSpPr>
          <p:cNvPr id="9" name="ZoneTexte 8">
            <a:extLst>
              <a:ext uri="{FF2B5EF4-FFF2-40B4-BE49-F238E27FC236}">
                <a16:creationId xmlns:a16="http://schemas.microsoft.com/office/drawing/2014/main" id="{C564CEA4-5EAF-4925-966C-E9C740CF8215}"/>
              </a:ext>
            </a:extLst>
          </p:cNvPr>
          <p:cNvSpPr txBox="1"/>
          <p:nvPr/>
        </p:nvSpPr>
        <p:spPr>
          <a:xfrm>
            <a:off x="6096000" y="-21598"/>
            <a:ext cx="3048337" cy="523220"/>
          </a:xfrm>
          <a:prstGeom prst="rect">
            <a:avLst/>
          </a:prstGeom>
          <a:noFill/>
        </p:spPr>
        <p:txBody>
          <a:bodyPr wrap="square" rtlCol="0">
            <a:spAutoFit/>
          </a:bodyPr>
          <a:lstStyle/>
          <a:p>
            <a:r>
              <a:rPr lang="fr-FR" sz="1400" b="1" dirty="0">
                <a:solidFill>
                  <a:schemeClr val="bg1"/>
                </a:solidFill>
                <a:latin typeface="+mj-lt"/>
              </a:rPr>
              <a:t>Devenir bénévole au LIONS CLUB ELANCOURT Aqualina </a:t>
            </a:r>
            <a:r>
              <a:rPr lang="fr-FR" sz="1400" b="1" dirty="0">
                <a:solidFill>
                  <a:schemeClr val="bg1"/>
                </a:solidFill>
                <a:latin typeface="Calibri Light" panose="020F0302020204030204" pitchFamily="34" charset="0"/>
                <a:cs typeface="Calibri Light" panose="020F0302020204030204" pitchFamily="34" charset="0"/>
              </a:rPr>
              <a:t>, c’est…… </a:t>
            </a:r>
          </a:p>
        </p:txBody>
      </p:sp>
      <p:sp>
        <p:nvSpPr>
          <p:cNvPr id="10" name="Rectangle 9">
            <a:extLst>
              <a:ext uri="{FF2B5EF4-FFF2-40B4-BE49-F238E27FC236}">
                <a16:creationId xmlns:a16="http://schemas.microsoft.com/office/drawing/2014/main" id="{7EB8D4C6-F6C7-462C-B3FC-53D2C98C8BD5}"/>
              </a:ext>
            </a:extLst>
          </p:cNvPr>
          <p:cNvSpPr/>
          <p:nvPr/>
        </p:nvSpPr>
        <p:spPr>
          <a:xfrm>
            <a:off x="2909050" y="4806851"/>
            <a:ext cx="2475578" cy="2072747"/>
          </a:xfrm>
          <a:prstGeom prst="rect">
            <a:avLst/>
          </a:prstGeom>
        </p:spPr>
        <p:txBody>
          <a:bodyPr wrap="square">
            <a:spAutoFit/>
          </a:bodyPr>
          <a:lstStyle/>
          <a:p>
            <a:pPr algn="just"/>
            <a:r>
              <a:rPr lang="fr-FR" sz="1200" b="1" u="sng" dirty="0">
                <a:solidFill>
                  <a:schemeClr val="bg1"/>
                </a:solidFill>
              </a:rPr>
              <a:t>Le LIONS CLUB ÉLANCOURT Aqualina</a:t>
            </a:r>
            <a:r>
              <a:rPr lang="fr-FR" sz="1200" dirty="0">
                <a:solidFill>
                  <a:schemeClr val="bg1"/>
                </a:solidFill>
              </a:rPr>
              <a:t> a été créé en 2015. Il réunit par des liens de solidarité et d’amitié des hommes et des femmes intervenant à titre bénévole, </a:t>
            </a:r>
            <a:r>
              <a:rPr lang="fr-FR" sz="1200" dirty="0">
                <a:solidFill>
                  <a:schemeClr val="lt1"/>
                </a:solidFill>
                <a:ea typeface="Arial"/>
                <a:cs typeface="Arial"/>
                <a:sym typeface="Arial"/>
              </a:rPr>
              <a:t>portés par les valeurs fondamentales du Lions Club : l’humanisme et le bénévolat.</a:t>
            </a:r>
            <a:endParaRPr lang="fr-FR" sz="1200" dirty="0"/>
          </a:p>
          <a:p>
            <a:pPr algn="just"/>
            <a:endParaRPr lang="fr-FR" sz="1200" dirty="0">
              <a:solidFill>
                <a:schemeClr val="bg1"/>
              </a:solidFill>
            </a:endParaRPr>
          </a:p>
          <a:p>
            <a:pPr algn="just"/>
            <a:r>
              <a:rPr lang="fr-FR" sz="1200" dirty="0">
                <a:solidFill>
                  <a:schemeClr val="bg1"/>
                </a:solidFill>
              </a:rPr>
              <a:t>Notre devise est : </a:t>
            </a:r>
            <a:r>
              <a:rPr lang="fr-FR" sz="1200" b="1" dirty="0">
                <a:solidFill>
                  <a:schemeClr val="bg1"/>
                </a:solidFill>
              </a:rPr>
              <a:t>«Unis pour servir»</a:t>
            </a:r>
            <a:endParaRPr lang="fr-FR" sz="1200" dirty="0">
              <a:solidFill>
                <a:schemeClr val="bg1"/>
              </a:solidFill>
            </a:endParaRPr>
          </a:p>
          <a:p>
            <a:pPr algn="ctr"/>
            <a:endParaRPr lang="fr-FR" sz="869" dirty="0">
              <a:solidFill>
                <a:schemeClr val="bg1"/>
              </a:solidFill>
            </a:endParaRPr>
          </a:p>
        </p:txBody>
      </p:sp>
      <p:sp>
        <p:nvSpPr>
          <p:cNvPr id="11" name="Rectangle 10">
            <a:extLst>
              <a:ext uri="{FF2B5EF4-FFF2-40B4-BE49-F238E27FC236}">
                <a16:creationId xmlns:a16="http://schemas.microsoft.com/office/drawing/2014/main" id="{B5F68DD3-8D1C-4609-B8FE-B126422632E2}"/>
              </a:ext>
            </a:extLst>
          </p:cNvPr>
          <p:cNvSpPr/>
          <p:nvPr/>
        </p:nvSpPr>
        <p:spPr>
          <a:xfrm>
            <a:off x="2928430" y="3198650"/>
            <a:ext cx="2443356" cy="1384995"/>
          </a:xfrm>
          <a:prstGeom prst="rect">
            <a:avLst/>
          </a:prstGeom>
        </p:spPr>
        <p:txBody>
          <a:bodyPr wrap="square">
            <a:spAutoFit/>
          </a:bodyPr>
          <a:lstStyle/>
          <a:p>
            <a:pPr algn="just"/>
            <a:r>
              <a:rPr lang="fr-FR" sz="1200" dirty="0">
                <a:solidFill>
                  <a:schemeClr val="bg1"/>
                </a:solidFill>
                <a:uFill>
                  <a:solidFill>
                    <a:srgbClr val="000000"/>
                  </a:solidFill>
                </a:uFill>
                <a:ea typeface="Arial" panose="020B0604020202020204" pitchFamily="34" charset="0"/>
              </a:rPr>
              <a:t>Nous rejoindre, c’est lutter à nos côtés contre la faim dans le monde, c'est agir contre le cancer infantile, c'est combattre les problèmes de vision, c'est sensibiliser à la protection de l’environnement et c’est lutter contre le diabète. </a:t>
            </a:r>
            <a:endParaRPr lang="fr-FR" sz="1200" dirty="0">
              <a:solidFill>
                <a:schemeClr val="bg1"/>
              </a:solidFill>
              <a:uFill>
                <a:solidFill>
                  <a:srgbClr val="000000"/>
                </a:solidFill>
              </a:uFill>
              <a:ea typeface="Times New Roman" panose="02020603050405020304" pitchFamily="18" charset="0"/>
            </a:endParaRPr>
          </a:p>
        </p:txBody>
      </p:sp>
      <p:sp>
        <p:nvSpPr>
          <p:cNvPr id="12" name="Rectangle 11">
            <a:extLst>
              <a:ext uri="{FF2B5EF4-FFF2-40B4-BE49-F238E27FC236}">
                <a16:creationId xmlns:a16="http://schemas.microsoft.com/office/drawing/2014/main" id="{61514CF8-A12D-40C5-B0DE-D79AF6DFEE58}"/>
              </a:ext>
            </a:extLst>
          </p:cNvPr>
          <p:cNvSpPr/>
          <p:nvPr/>
        </p:nvSpPr>
        <p:spPr>
          <a:xfrm>
            <a:off x="2928430" y="34126"/>
            <a:ext cx="2333255" cy="830997"/>
          </a:xfrm>
          <a:prstGeom prst="rect">
            <a:avLst/>
          </a:prstGeom>
        </p:spPr>
        <p:txBody>
          <a:bodyPr wrap="square">
            <a:spAutoFit/>
          </a:bodyPr>
          <a:lstStyle/>
          <a:p>
            <a:pPr algn="ctr" fontAlgn="base"/>
            <a:r>
              <a:rPr lang="fr-FR" sz="1200" dirty="0">
                <a:solidFill>
                  <a:schemeClr val="bg1"/>
                </a:solidFill>
                <a:ea typeface="Times New Roman" panose="02020603050405020304" pitchFamily="18" charset="0"/>
              </a:rPr>
              <a:t>VOUS DESIREZ DONNER DE VOTRE TEMPS POUR VENIR EN AIDE A CEUX QUI EN ONT BESOIN ET ETRE UTILE, TOUS ENSEMBLE.</a:t>
            </a:r>
          </a:p>
        </p:txBody>
      </p:sp>
      <p:sp>
        <p:nvSpPr>
          <p:cNvPr id="13" name="ZoneTexte 12">
            <a:extLst>
              <a:ext uri="{FF2B5EF4-FFF2-40B4-BE49-F238E27FC236}">
                <a16:creationId xmlns:a16="http://schemas.microsoft.com/office/drawing/2014/main" id="{CEE3BBBC-ECC1-416A-9341-0B8AA199C9F8}"/>
              </a:ext>
            </a:extLst>
          </p:cNvPr>
          <p:cNvSpPr txBox="1"/>
          <p:nvPr/>
        </p:nvSpPr>
        <p:spPr>
          <a:xfrm>
            <a:off x="2934093" y="1077592"/>
            <a:ext cx="2321928" cy="466538"/>
          </a:xfrm>
          <a:prstGeom prst="rect">
            <a:avLst/>
          </a:prstGeom>
          <a:noFill/>
        </p:spPr>
        <p:txBody>
          <a:bodyPr wrap="square" rtlCol="0">
            <a:spAutoFit/>
          </a:bodyPr>
          <a:lstStyle/>
          <a:p>
            <a:pPr algn="ctr"/>
            <a:r>
              <a:rPr lang="fr-FR" sz="1216" b="1" dirty="0">
                <a:solidFill>
                  <a:schemeClr val="bg1"/>
                </a:solidFill>
              </a:rPr>
              <a:t>Rejoignez le LIONS CLUB </a:t>
            </a:r>
            <a:r>
              <a:rPr lang="fr-FR" sz="1043" b="1" dirty="0">
                <a:solidFill>
                  <a:schemeClr val="bg1"/>
                </a:solidFill>
              </a:rPr>
              <a:t>ELANCOURT</a:t>
            </a:r>
            <a:r>
              <a:rPr lang="fr-FR" sz="1216" b="1" dirty="0">
                <a:solidFill>
                  <a:schemeClr val="bg1"/>
                </a:solidFill>
              </a:rPr>
              <a:t> Aqualina</a:t>
            </a:r>
          </a:p>
        </p:txBody>
      </p:sp>
      <p:pic>
        <p:nvPicPr>
          <p:cNvPr id="14" name="Image 13">
            <a:extLst>
              <a:ext uri="{FF2B5EF4-FFF2-40B4-BE49-F238E27FC236}">
                <a16:creationId xmlns:a16="http://schemas.microsoft.com/office/drawing/2014/main" id="{5A01159A-3EC1-49DE-B4D2-AC5D0A7B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946" y="1827493"/>
            <a:ext cx="870222" cy="1008494"/>
          </a:xfrm>
          <a:prstGeom prst="rect">
            <a:avLst/>
          </a:prstGeom>
        </p:spPr>
      </p:pic>
      <p:pic>
        <p:nvPicPr>
          <p:cNvPr id="15" name="Espace réservé pour une image  8">
            <a:extLst>
              <a:ext uri="{FF2B5EF4-FFF2-40B4-BE49-F238E27FC236}">
                <a16:creationId xmlns:a16="http://schemas.microsoft.com/office/drawing/2014/main" id="{3493EDC6-93F4-4D7A-8A6B-AA472445B58D}"/>
              </a:ext>
            </a:extLst>
          </p:cNvPr>
          <p:cNvPicPr>
            <a:picLocks noChangeAspect="1"/>
          </p:cNvPicPr>
          <p:nvPr/>
        </p:nvPicPr>
        <p:blipFill>
          <a:blip r:embed="rId6">
            <a:extLst>
              <a:ext uri="{28A0092B-C50C-407E-A947-70E740481C1C}">
                <a14:useLocalDpi xmlns:a14="http://schemas.microsoft.com/office/drawing/2010/main" val="0"/>
              </a:ext>
            </a:extLst>
          </a:blip>
          <a:srcRect t="1674" b="1674"/>
          <a:stretch>
            <a:fillRect/>
          </a:stretch>
        </p:blipFill>
        <p:spPr>
          <a:xfrm>
            <a:off x="9407502" y="2305884"/>
            <a:ext cx="1288478" cy="833991"/>
          </a:xfrm>
          <a:prstGeom prst="rect">
            <a:avLst/>
          </a:prstGeom>
        </p:spPr>
      </p:pic>
      <p:pic>
        <p:nvPicPr>
          <p:cNvPr id="16" name="Picture 4">
            <a:extLst>
              <a:ext uri="{FF2B5EF4-FFF2-40B4-BE49-F238E27FC236}">
                <a16:creationId xmlns:a16="http://schemas.microsoft.com/office/drawing/2014/main" id="{C7BFCB50-457E-4EA9-9CD0-92C860249D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603" b="1603"/>
          <a:stretch>
            <a:fillRect/>
          </a:stretch>
        </p:blipFill>
        <p:spPr bwMode="auto">
          <a:xfrm>
            <a:off x="10732781" y="5360860"/>
            <a:ext cx="1320683" cy="8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Espace réservé du contenu 30">
            <a:extLst>
              <a:ext uri="{FF2B5EF4-FFF2-40B4-BE49-F238E27FC236}">
                <a16:creationId xmlns:a16="http://schemas.microsoft.com/office/drawing/2014/main" id="{4C06F527-D4EF-4D3E-AECE-A0D4A2531EE1}"/>
              </a:ext>
            </a:extLst>
          </p:cNvPr>
          <p:cNvSpPr txBox="1">
            <a:spLocks/>
          </p:cNvSpPr>
          <p:nvPr/>
        </p:nvSpPr>
        <p:spPr>
          <a:xfrm>
            <a:off x="9407501" y="1270648"/>
            <a:ext cx="1553819" cy="833991"/>
          </a:xfrm>
          <a:prstGeom prst="rect">
            <a:avLst/>
          </a:prstGeom>
          <a:solidFill>
            <a:schemeClr val="accent1"/>
          </a:solidFill>
        </p:spPr>
        <p:txBody>
          <a:bodyPr anchor="ctr" anchorCtr="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100000"/>
              </a:lnSpc>
              <a:spcBef>
                <a:spcPts val="0"/>
              </a:spcBef>
              <a:buNone/>
            </a:pPr>
            <a:r>
              <a:rPr lang="fr-FR" sz="800" b="1" dirty="0">
                <a:solidFill>
                  <a:schemeClr val="bg1"/>
                </a:solidFill>
              </a:rPr>
              <a:t>SPECTACLE CARITATIF AU PROFIT </a:t>
            </a:r>
          </a:p>
          <a:p>
            <a:pPr marL="0" indent="0">
              <a:lnSpc>
                <a:spcPct val="100000"/>
              </a:lnSpc>
              <a:spcBef>
                <a:spcPts val="0"/>
              </a:spcBef>
              <a:buNone/>
            </a:pPr>
            <a:r>
              <a:rPr lang="fr-FR" sz="800" b="1" dirty="0">
                <a:solidFill>
                  <a:schemeClr val="bg1"/>
                </a:solidFill>
              </a:rPr>
              <a:t>DE LA RECHERCHE SUR LES TUMEURS CEREBRALES</a:t>
            </a:r>
          </a:p>
        </p:txBody>
      </p:sp>
      <p:sp>
        <p:nvSpPr>
          <p:cNvPr id="23" name="Espace réservé du contenu 30">
            <a:extLst>
              <a:ext uri="{FF2B5EF4-FFF2-40B4-BE49-F238E27FC236}">
                <a16:creationId xmlns:a16="http://schemas.microsoft.com/office/drawing/2014/main" id="{DB4AAE39-4738-40C9-B1B4-E89588EA7A42}"/>
              </a:ext>
            </a:extLst>
          </p:cNvPr>
          <p:cNvSpPr txBox="1">
            <a:spLocks/>
          </p:cNvSpPr>
          <p:nvPr/>
        </p:nvSpPr>
        <p:spPr>
          <a:xfrm>
            <a:off x="10635531" y="347900"/>
            <a:ext cx="1417934" cy="815342"/>
          </a:xfrm>
          <a:prstGeom prst="rect">
            <a:avLst/>
          </a:prstGeom>
          <a:solidFill>
            <a:schemeClr val="accent2">
              <a:lumMod val="75000"/>
            </a:schemeClr>
          </a:solidFill>
        </p:spPr>
        <p:txBody>
          <a:bodyPr anchor="ct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800" b="1" dirty="0">
                <a:solidFill>
                  <a:schemeClr val="bg1"/>
                </a:solidFill>
              </a:rPr>
              <a:t>DON D’UN VELO  ADAPTE POUR </a:t>
            </a:r>
          </a:p>
          <a:p>
            <a:pPr marL="0" indent="0" algn="r">
              <a:lnSpc>
                <a:spcPct val="100000"/>
              </a:lnSpc>
              <a:spcBef>
                <a:spcPts val="0"/>
              </a:spcBef>
              <a:buFont typeface="Arial" panose="020B0604020202020204" pitchFamily="34" charset="0"/>
              <a:buNone/>
            </a:pPr>
            <a:r>
              <a:rPr lang="fr-FR" sz="800" b="1" dirty="0">
                <a:solidFill>
                  <a:schemeClr val="bg1"/>
                </a:solidFill>
              </a:rPr>
              <a:t>FAUTEUIL ROULANT</a:t>
            </a:r>
          </a:p>
        </p:txBody>
      </p:sp>
      <p:pic>
        <p:nvPicPr>
          <p:cNvPr id="17" name="Espace réservé du contenu 7">
            <a:extLst>
              <a:ext uri="{FF2B5EF4-FFF2-40B4-BE49-F238E27FC236}">
                <a16:creationId xmlns:a16="http://schemas.microsoft.com/office/drawing/2014/main" id="{2CC0D93D-A13D-499F-AB3B-7879BE6B05BC}"/>
              </a:ext>
            </a:extLst>
          </p:cNvPr>
          <p:cNvPicPr>
            <a:picLocks noChangeAspect="1"/>
          </p:cNvPicPr>
          <p:nvPr/>
        </p:nvPicPr>
        <p:blipFill>
          <a:blip r:embed="rId8"/>
          <a:stretch>
            <a:fillRect/>
          </a:stretch>
        </p:blipFill>
        <p:spPr>
          <a:xfrm>
            <a:off x="10961320" y="1288328"/>
            <a:ext cx="1103175" cy="827553"/>
          </a:xfrm>
          <a:prstGeom prst="rect">
            <a:avLst/>
          </a:prstGeom>
        </p:spPr>
      </p:pic>
      <p:pic>
        <p:nvPicPr>
          <p:cNvPr id="18" name="Image 17">
            <a:extLst>
              <a:ext uri="{FF2B5EF4-FFF2-40B4-BE49-F238E27FC236}">
                <a16:creationId xmlns:a16="http://schemas.microsoft.com/office/drawing/2014/main" id="{A31A68DA-F4AC-4AFE-B5BD-C43B05CE4FCB}"/>
              </a:ext>
            </a:extLst>
          </p:cNvPr>
          <p:cNvPicPr>
            <a:picLocks noChangeAspect="1"/>
          </p:cNvPicPr>
          <p:nvPr/>
        </p:nvPicPr>
        <p:blipFill>
          <a:blip r:embed="rId9"/>
          <a:stretch>
            <a:fillRect/>
          </a:stretch>
        </p:blipFill>
        <p:spPr>
          <a:xfrm>
            <a:off x="9411121" y="337645"/>
            <a:ext cx="1224409" cy="816272"/>
          </a:xfrm>
          <a:prstGeom prst="rect">
            <a:avLst/>
          </a:prstGeom>
        </p:spPr>
      </p:pic>
      <p:pic>
        <p:nvPicPr>
          <p:cNvPr id="19" name="Image 18">
            <a:extLst>
              <a:ext uri="{FF2B5EF4-FFF2-40B4-BE49-F238E27FC236}">
                <a16:creationId xmlns:a16="http://schemas.microsoft.com/office/drawing/2014/main" id="{0C9DE2DE-C3F0-42C3-AF47-4B2EDF0915EC}"/>
              </a:ext>
            </a:extLst>
          </p:cNvPr>
          <p:cNvPicPr>
            <a:picLocks noChangeAspect="1"/>
          </p:cNvPicPr>
          <p:nvPr/>
        </p:nvPicPr>
        <p:blipFill>
          <a:blip r:embed="rId10"/>
          <a:stretch>
            <a:fillRect/>
          </a:stretch>
        </p:blipFill>
        <p:spPr>
          <a:xfrm>
            <a:off x="9448025" y="4327771"/>
            <a:ext cx="1247955" cy="837287"/>
          </a:xfrm>
          <a:prstGeom prst="rect">
            <a:avLst/>
          </a:prstGeom>
        </p:spPr>
      </p:pic>
      <p:pic>
        <p:nvPicPr>
          <p:cNvPr id="20" name="Image 19">
            <a:extLst>
              <a:ext uri="{FF2B5EF4-FFF2-40B4-BE49-F238E27FC236}">
                <a16:creationId xmlns:a16="http://schemas.microsoft.com/office/drawing/2014/main" id="{ABAB8682-2CEF-4AB7-A3F8-709ADA420752}"/>
              </a:ext>
            </a:extLst>
          </p:cNvPr>
          <p:cNvPicPr>
            <a:picLocks noChangeAspect="1"/>
          </p:cNvPicPr>
          <p:nvPr/>
        </p:nvPicPr>
        <p:blipFill>
          <a:blip r:embed="rId11"/>
          <a:stretch>
            <a:fillRect/>
          </a:stretch>
        </p:blipFill>
        <p:spPr>
          <a:xfrm>
            <a:off x="11000405" y="3264954"/>
            <a:ext cx="1064090" cy="837420"/>
          </a:xfrm>
          <a:prstGeom prst="rect">
            <a:avLst/>
          </a:prstGeom>
        </p:spPr>
      </p:pic>
      <p:sp>
        <p:nvSpPr>
          <p:cNvPr id="21" name="Espace réservé du contenu 30">
            <a:extLst>
              <a:ext uri="{FF2B5EF4-FFF2-40B4-BE49-F238E27FC236}">
                <a16:creationId xmlns:a16="http://schemas.microsoft.com/office/drawing/2014/main" id="{9526178C-CA79-4E2E-9A61-A34DDE395C3E}"/>
              </a:ext>
            </a:extLst>
          </p:cNvPr>
          <p:cNvSpPr txBox="1">
            <a:spLocks/>
          </p:cNvSpPr>
          <p:nvPr/>
        </p:nvSpPr>
        <p:spPr>
          <a:xfrm>
            <a:off x="10687229" y="2305884"/>
            <a:ext cx="1366236" cy="833991"/>
          </a:xfrm>
          <a:prstGeom prst="rect">
            <a:avLst/>
          </a:prstGeom>
          <a:solidFill>
            <a:srgbClr val="FF7C80"/>
          </a:solidFill>
        </p:spPr>
        <p:txBody>
          <a:bodyPr anchor="ctr" anchorCtr="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800" b="1" dirty="0">
                <a:solidFill>
                  <a:schemeClr val="bg1"/>
                </a:solidFill>
              </a:rPr>
              <a:t>DIFFERENTES OPERATIONS </a:t>
            </a:r>
          </a:p>
          <a:p>
            <a:pPr marL="0" indent="0" algn="r">
              <a:lnSpc>
                <a:spcPct val="100000"/>
              </a:lnSpc>
              <a:spcBef>
                <a:spcPts val="0"/>
              </a:spcBef>
              <a:buFont typeface="Arial" panose="020B0604020202020204" pitchFamily="34" charset="0"/>
              <a:buNone/>
            </a:pPr>
            <a:r>
              <a:rPr lang="fr-FR" sz="800" b="1" dirty="0">
                <a:solidFill>
                  <a:schemeClr val="bg1"/>
                </a:solidFill>
              </a:rPr>
              <a:t>DE  DEPISTAGE : DIABETE, </a:t>
            </a:r>
          </a:p>
          <a:p>
            <a:pPr marL="0" indent="0" algn="r">
              <a:lnSpc>
                <a:spcPct val="100000"/>
              </a:lnSpc>
              <a:spcBef>
                <a:spcPts val="0"/>
              </a:spcBef>
              <a:buFont typeface="Arial" panose="020B0604020202020204" pitchFamily="34" charset="0"/>
              <a:buNone/>
            </a:pPr>
            <a:r>
              <a:rPr lang="fr-FR" sz="800" b="1" dirty="0">
                <a:solidFill>
                  <a:schemeClr val="bg1"/>
                </a:solidFill>
              </a:rPr>
              <a:t>TROUBLES VISUELS</a:t>
            </a:r>
          </a:p>
        </p:txBody>
      </p:sp>
      <p:sp>
        <p:nvSpPr>
          <p:cNvPr id="22" name="Espace réservé du contenu 31">
            <a:extLst>
              <a:ext uri="{FF2B5EF4-FFF2-40B4-BE49-F238E27FC236}">
                <a16:creationId xmlns:a16="http://schemas.microsoft.com/office/drawing/2014/main" id="{056BFA07-0772-4DD7-92E4-EEF97FB6F0B5}"/>
              </a:ext>
            </a:extLst>
          </p:cNvPr>
          <p:cNvSpPr txBox="1">
            <a:spLocks/>
          </p:cNvSpPr>
          <p:nvPr/>
        </p:nvSpPr>
        <p:spPr>
          <a:xfrm>
            <a:off x="9448026" y="5360860"/>
            <a:ext cx="1284756" cy="899692"/>
          </a:xfrm>
          <a:prstGeom prst="rect">
            <a:avLst/>
          </a:prstGeom>
          <a:solidFill>
            <a:schemeClr val="tx1">
              <a:lumMod val="60000"/>
              <a:lumOff val="40000"/>
            </a:schemeClr>
          </a:solidFill>
        </p:spPr>
        <p:txBody>
          <a:bodyPr anchor="ctr" anchorCtr="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100000"/>
              </a:lnSpc>
              <a:spcBef>
                <a:spcPts val="0"/>
              </a:spcBef>
              <a:buNone/>
            </a:pPr>
            <a:r>
              <a:rPr lang="fr-FR" sz="800" b="1" dirty="0">
                <a:solidFill>
                  <a:schemeClr val="bg1"/>
                </a:solidFill>
              </a:rPr>
              <a:t>COLLECTE ALIMENTAIRE AU </a:t>
            </a:r>
          </a:p>
          <a:p>
            <a:pPr marL="0" indent="0">
              <a:lnSpc>
                <a:spcPct val="100000"/>
              </a:lnSpc>
              <a:spcBef>
                <a:spcPts val="0"/>
              </a:spcBef>
              <a:buNone/>
            </a:pPr>
            <a:r>
              <a:rPr lang="fr-FR" sz="800" b="1" dirty="0">
                <a:solidFill>
                  <a:schemeClr val="bg1"/>
                </a:solidFill>
              </a:rPr>
              <a:t>PROFIT DES PERSONNES </a:t>
            </a:r>
          </a:p>
          <a:p>
            <a:pPr marL="0" indent="0">
              <a:lnSpc>
                <a:spcPct val="100000"/>
              </a:lnSpc>
              <a:spcBef>
                <a:spcPts val="0"/>
              </a:spcBef>
              <a:buNone/>
            </a:pPr>
            <a:r>
              <a:rPr lang="fr-FR" sz="800" b="1" dirty="0">
                <a:solidFill>
                  <a:schemeClr val="bg1"/>
                </a:solidFill>
              </a:rPr>
              <a:t>LES PLUS DEMUNIS</a:t>
            </a:r>
          </a:p>
        </p:txBody>
      </p:sp>
      <p:sp>
        <p:nvSpPr>
          <p:cNvPr id="24" name="Espace réservé du contenu 30">
            <a:extLst>
              <a:ext uri="{FF2B5EF4-FFF2-40B4-BE49-F238E27FC236}">
                <a16:creationId xmlns:a16="http://schemas.microsoft.com/office/drawing/2014/main" id="{D0C113E2-2607-4B33-A626-A9C7D9737CAE}"/>
              </a:ext>
            </a:extLst>
          </p:cNvPr>
          <p:cNvSpPr txBox="1">
            <a:spLocks/>
          </p:cNvSpPr>
          <p:nvPr/>
        </p:nvSpPr>
        <p:spPr>
          <a:xfrm>
            <a:off x="9407501" y="3263758"/>
            <a:ext cx="1592903" cy="833991"/>
          </a:xfrm>
          <a:prstGeom prst="rect">
            <a:avLst/>
          </a:prstGeom>
          <a:solidFill>
            <a:schemeClr val="accent5">
              <a:lumMod val="60000"/>
              <a:lumOff val="40000"/>
            </a:schemeClr>
          </a:solidFill>
        </p:spPr>
        <p:txBody>
          <a:bodyPr anchor="ctr" anchorCtr="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fr-FR" sz="800" b="1" dirty="0">
                <a:solidFill>
                  <a:schemeClr val="bg1"/>
                </a:solidFill>
              </a:rPr>
              <a:t>COLLECTE SOLIDAIRE AU PROFIT DES ETUDIANTS DURANT LA PANDEMIE DE COVID</a:t>
            </a:r>
          </a:p>
        </p:txBody>
      </p:sp>
      <p:sp>
        <p:nvSpPr>
          <p:cNvPr id="26" name="Espace réservé du contenu 30">
            <a:extLst>
              <a:ext uri="{FF2B5EF4-FFF2-40B4-BE49-F238E27FC236}">
                <a16:creationId xmlns:a16="http://schemas.microsoft.com/office/drawing/2014/main" id="{8338EE2F-EAB5-4A17-896B-BA1A03BCB8D0}"/>
              </a:ext>
            </a:extLst>
          </p:cNvPr>
          <p:cNvSpPr txBox="1">
            <a:spLocks/>
          </p:cNvSpPr>
          <p:nvPr/>
        </p:nvSpPr>
        <p:spPr>
          <a:xfrm>
            <a:off x="10695980" y="4325624"/>
            <a:ext cx="1366236" cy="833991"/>
          </a:xfrm>
          <a:prstGeom prst="rect">
            <a:avLst/>
          </a:prstGeom>
          <a:solidFill>
            <a:srgbClr val="FFC000"/>
          </a:solidFill>
        </p:spPr>
        <p:txBody>
          <a:bodyPr vert="horz" lIns="115132" tIns="153510" rIns="76755" bIns="76755" rtlCol="0">
            <a:normAutofit/>
          </a:bodyPr>
          <a:lstStyle>
            <a:lvl1pPr marL="220073" indent="-220073" algn="l" defTabSz="880293" rtl="0" eaLnBrk="1" latinLnBrk="0" hangingPunct="1">
              <a:lnSpc>
                <a:spcPct val="50000"/>
              </a:lnSpc>
              <a:spcBef>
                <a:spcPts val="489"/>
              </a:spcBef>
              <a:buFont typeface="Arial" panose="020B0604020202020204" pitchFamily="34" charset="0"/>
              <a:buChar char="•"/>
              <a:defRPr sz="978" b="1" i="0" kern="1200" cap="all" baseline="0">
                <a:solidFill>
                  <a:schemeClr val="bg1"/>
                </a:solidFill>
                <a:latin typeface="+mj-lt"/>
                <a:ea typeface="+mn-ea"/>
                <a:cs typeface="+mn-cs"/>
              </a:defRPr>
            </a:lvl1pPr>
            <a:lvl2pPr marL="0" indent="0" algn="l" defTabSz="880293" rtl="0" eaLnBrk="1" latinLnBrk="0" hangingPunct="1">
              <a:lnSpc>
                <a:spcPct val="50000"/>
              </a:lnSpc>
              <a:spcBef>
                <a:spcPts val="489"/>
              </a:spcBef>
              <a:buFont typeface="Arial" panose="020B0604020202020204" pitchFamily="34" charset="0"/>
              <a:buChar char="•"/>
              <a:defRPr sz="652" kern="1200">
                <a:solidFill>
                  <a:schemeClr val="bg1"/>
                </a:solidFill>
                <a:latin typeface="+mn-lt"/>
                <a:ea typeface="+mn-ea"/>
                <a:cs typeface="+mn-cs"/>
              </a:defRPr>
            </a:lvl2pPr>
            <a:lvl3pPr marL="69866" indent="0" algn="l" defTabSz="880293" rtl="0" eaLnBrk="1" latinLnBrk="0" hangingPunct="1">
              <a:lnSpc>
                <a:spcPct val="90000"/>
              </a:lnSpc>
              <a:spcBef>
                <a:spcPts val="0"/>
              </a:spcBef>
              <a:buFont typeface="Arial" panose="020B0604020202020204" pitchFamily="34" charset="0"/>
              <a:buChar char="•"/>
              <a:defRPr sz="1925" kern="1200">
                <a:solidFill>
                  <a:schemeClr val="bg1"/>
                </a:solidFill>
                <a:latin typeface="+mn-lt"/>
                <a:ea typeface="+mn-ea"/>
                <a:cs typeface="+mn-cs"/>
              </a:defRPr>
            </a:lvl3pPr>
            <a:lvl4pPr marL="69866" indent="0" algn="l" defTabSz="880293" rtl="0" eaLnBrk="1" latinLnBrk="0" hangingPunct="1">
              <a:lnSpc>
                <a:spcPct val="90000"/>
              </a:lnSpc>
              <a:spcBef>
                <a:spcPts val="244"/>
              </a:spcBef>
              <a:buFont typeface="Arial" panose="020B0604020202020204" pitchFamily="34" charset="0"/>
              <a:buNone/>
              <a:defRPr sz="652" kern="1200" baseline="0">
                <a:solidFill>
                  <a:schemeClr val="bg1"/>
                </a:solidFill>
                <a:latin typeface="+mn-lt"/>
                <a:ea typeface="+mn-ea"/>
                <a:cs typeface="+mn-cs"/>
              </a:defRPr>
            </a:lvl4pPr>
            <a:lvl5pPr marL="147495" indent="0" algn="l" defTabSz="880293" rtl="0" eaLnBrk="1" latinLnBrk="0" hangingPunct="1">
              <a:lnSpc>
                <a:spcPct val="90000"/>
              </a:lnSpc>
              <a:spcBef>
                <a:spcPts val="244"/>
              </a:spcBef>
              <a:buFont typeface="Arial" panose="020B0604020202020204" pitchFamily="34" charset="0"/>
              <a:buNone/>
              <a:defRPr sz="489" kern="1200" baseline="0">
                <a:solidFill>
                  <a:schemeClr val="bg1"/>
                </a:solidFill>
                <a:latin typeface="+mn-lt"/>
                <a:ea typeface="+mn-ea"/>
                <a:cs typeface="+mn-cs"/>
              </a:defRPr>
            </a:lvl5pPr>
            <a:lvl6pPr marL="2420805" indent="-220073" algn="l" defTabSz="880293" rtl="0" eaLnBrk="1" latinLnBrk="0" hangingPunct="1">
              <a:lnSpc>
                <a:spcPct val="90000"/>
              </a:lnSpc>
              <a:spcBef>
                <a:spcPts val="481"/>
              </a:spcBef>
              <a:buFont typeface="Arial" panose="020B0604020202020204" pitchFamily="34" charset="0"/>
              <a:buChar char="•"/>
              <a:defRPr sz="1733" kern="1200">
                <a:solidFill>
                  <a:schemeClr val="tx1"/>
                </a:solidFill>
                <a:latin typeface="+mn-lt"/>
                <a:ea typeface="+mn-ea"/>
                <a:cs typeface="+mn-cs"/>
              </a:defRPr>
            </a:lvl6pPr>
            <a:lvl7pPr marL="2860952" indent="-220073" algn="l" defTabSz="880293" rtl="0" eaLnBrk="1" latinLnBrk="0" hangingPunct="1">
              <a:lnSpc>
                <a:spcPct val="90000"/>
              </a:lnSpc>
              <a:spcBef>
                <a:spcPts val="481"/>
              </a:spcBef>
              <a:buFont typeface="Arial" panose="020B0604020202020204" pitchFamily="34" charset="0"/>
              <a:buChar char="•"/>
              <a:defRPr sz="1733" kern="1200">
                <a:solidFill>
                  <a:schemeClr val="tx1"/>
                </a:solidFill>
                <a:latin typeface="+mn-lt"/>
                <a:ea typeface="+mn-ea"/>
                <a:cs typeface="+mn-cs"/>
              </a:defRPr>
            </a:lvl7pPr>
            <a:lvl8pPr marL="3301098" indent="-220073" algn="l" defTabSz="880293" rtl="0" eaLnBrk="1" latinLnBrk="0" hangingPunct="1">
              <a:lnSpc>
                <a:spcPct val="90000"/>
              </a:lnSpc>
              <a:spcBef>
                <a:spcPts val="481"/>
              </a:spcBef>
              <a:buFont typeface="Arial" panose="020B0604020202020204" pitchFamily="34" charset="0"/>
              <a:buChar char="•"/>
              <a:defRPr sz="1733" kern="1200">
                <a:solidFill>
                  <a:schemeClr val="tx1"/>
                </a:solidFill>
                <a:latin typeface="+mn-lt"/>
                <a:ea typeface="+mn-ea"/>
                <a:cs typeface="+mn-cs"/>
              </a:defRPr>
            </a:lvl8pPr>
            <a:lvl9pPr marL="3741245" indent="-220073" algn="l" defTabSz="880293" rtl="0" eaLnBrk="1" latinLnBrk="0" hangingPunct="1">
              <a:lnSpc>
                <a:spcPct val="90000"/>
              </a:lnSpc>
              <a:spcBef>
                <a:spcPts val="481"/>
              </a:spcBef>
              <a:buFont typeface="Arial" panose="020B0604020202020204" pitchFamily="34" charset="0"/>
              <a:buChar char="•"/>
              <a:defRPr sz="1733" kern="1200">
                <a:solidFill>
                  <a:schemeClr val="tx1"/>
                </a:solidFill>
                <a:latin typeface="+mn-lt"/>
                <a:ea typeface="+mn-ea"/>
                <a:cs typeface="+mn-cs"/>
              </a:defRPr>
            </a:lvl9pPr>
          </a:lstStyle>
          <a:p>
            <a:pPr marL="0" indent="0" algn="r">
              <a:lnSpc>
                <a:spcPct val="100000"/>
              </a:lnSpc>
              <a:spcBef>
                <a:spcPts val="0"/>
              </a:spcBef>
              <a:buNone/>
            </a:pPr>
            <a:r>
              <a:rPr lang="fr-FR" sz="800" dirty="0"/>
              <a:t>nettoyage de la commune d'ELANCOURT A L’OCCASION </a:t>
            </a:r>
          </a:p>
          <a:p>
            <a:pPr marL="0" indent="0" algn="r">
              <a:lnSpc>
                <a:spcPct val="100000"/>
              </a:lnSpc>
              <a:spcBef>
                <a:spcPts val="0"/>
              </a:spcBef>
              <a:buNone/>
            </a:pPr>
            <a:r>
              <a:rPr lang="fr-FR" sz="800" dirty="0"/>
              <a:t>DU CLEAN UP DAY</a:t>
            </a:r>
          </a:p>
        </p:txBody>
      </p:sp>
      <p:sp>
        <p:nvSpPr>
          <p:cNvPr id="27" name="ZoneTexte 151">
            <a:extLst>
              <a:ext uri="{FF2B5EF4-FFF2-40B4-BE49-F238E27FC236}">
                <a16:creationId xmlns:a16="http://schemas.microsoft.com/office/drawing/2014/main" id="{FCA4D21C-B044-40A3-B8CA-1174C8C6F261}"/>
              </a:ext>
            </a:extLst>
          </p:cNvPr>
          <p:cNvSpPr txBox="1"/>
          <p:nvPr/>
        </p:nvSpPr>
        <p:spPr>
          <a:xfrm>
            <a:off x="9419561" y="6296768"/>
            <a:ext cx="3161685" cy="262508"/>
          </a:xfrm>
          <a:prstGeom prst="rect">
            <a:avLst/>
          </a:prstGeom>
          <a:noFill/>
        </p:spPr>
        <p:txBody>
          <a:bodyPr wrap="square" lIns="78195" tIns="0" rIns="31278" bIns="0" rtlCol="0">
            <a:spAutoFit/>
          </a:bodyPr>
          <a:lstStyle/>
          <a:p>
            <a:pPr>
              <a:lnSpc>
                <a:spcPct val="100000"/>
              </a:lnSpc>
            </a:pPr>
            <a:r>
              <a:rPr lang="fr-FR" sz="1706" b="1" cap="all" dirty="0">
                <a:solidFill>
                  <a:schemeClr val="bg1"/>
                </a:solidFill>
                <a:latin typeface="+mj-lt"/>
              </a:rPr>
              <a:t>manifestations associées</a:t>
            </a:r>
          </a:p>
        </p:txBody>
      </p:sp>
      <p:sp>
        <p:nvSpPr>
          <p:cNvPr id="28" name="Rectangle 27">
            <a:extLst>
              <a:ext uri="{FF2B5EF4-FFF2-40B4-BE49-F238E27FC236}">
                <a16:creationId xmlns:a16="http://schemas.microsoft.com/office/drawing/2014/main" id="{9F807E5D-0B14-4BCF-A922-22C3210B4BCD}"/>
              </a:ext>
            </a:extLst>
          </p:cNvPr>
          <p:cNvSpPr/>
          <p:nvPr/>
        </p:nvSpPr>
        <p:spPr>
          <a:xfrm>
            <a:off x="9448025" y="6531234"/>
            <a:ext cx="2893608" cy="232692"/>
          </a:xfrm>
          <a:prstGeom prst="rect">
            <a:avLst/>
          </a:prstGeom>
        </p:spPr>
        <p:txBody>
          <a:bodyPr wrap="square">
            <a:spAutoFit/>
          </a:bodyPr>
          <a:lstStyle/>
          <a:p>
            <a:r>
              <a:rPr lang="fr-FR" sz="912" dirty="0">
                <a:solidFill>
                  <a:schemeClr val="bg1"/>
                </a:solidFill>
              </a:rPr>
              <a:t>Conférences, Concerts, Loto, Rallye…</a:t>
            </a:r>
          </a:p>
        </p:txBody>
      </p:sp>
      <p:sp>
        <p:nvSpPr>
          <p:cNvPr id="29" name="ZoneTexte 28">
            <a:extLst>
              <a:ext uri="{FF2B5EF4-FFF2-40B4-BE49-F238E27FC236}">
                <a16:creationId xmlns:a16="http://schemas.microsoft.com/office/drawing/2014/main" id="{989EF037-B834-496B-88EC-0375BCDFBC12}"/>
              </a:ext>
            </a:extLst>
          </p:cNvPr>
          <p:cNvSpPr txBox="1"/>
          <p:nvPr/>
        </p:nvSpPr>
        <p:spPr>
          <a:xfrm>
            <a:off x="9367758" y="34680"/>
            <a:ext cx="2971863" cy="307777"/>
          </a:xfrm>
          <a:prstGeom prst="rect">
            <a:avLst/>
          </a:prstGeom>
          <a:solidFill>
            <a:schemeClr val="bg1">
              <a:alpha val="0"/>
            </a:schemeClr>
          </a:solidFill>
        </p:spPr>
        <p:txBody>
          <a:bodyPr wrap="square" rtlCol="0">
            <a:spAutoFit/>
          </a:bodyPr>
          <a:lstStyle/>
          <a:p>
            <a:r>
              <a:rPr lang="fr-FR" sz="1400" b="1" dirty="0">
                <a:solidFill>
                  <a:schemeClr val="bg1"/>
                </a:solidFill>
                <a:latin typeface="+mj-lt"/>
              </a:rPr>
              <a:t>QUELQUES  UNE DE NOS ACTIONS </a:t>
            </a:r>
          </a:p>
        </p:txBody>
      </p:sp>
      <p:sp>
        <p:nvSpPr>
          <p:cNvPr id="30" name="Espace réservé du numéro de diapositive 5">
            <a:extLst>
              <a:ext uri="{FF2B5EF4-FFF2-40B4-BE49-F238E27FC236}">
                <a16:creationId xmlns:a16="http://schemas.microsoft.com/office/drawing/2014/main" id="{2CAB13C5-A300-4BF7-A3D0-B9B138F63413}"/>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42</a:t>
            </a:fld>
            <a:endParaRPr lang="fr-FR" sz="1800" b="1" dirty="0">
              <a:solidFill>
                <a:schemeClr val="tx1"/>
              </a:solidFill>
            </a:endParaRPr>
          </a:p>
        </p:txBody>
      </p:sp>
    </p:spTree>
    <p:extLst>
      <p:ext uri="{BB962C8B-B14F-4D97-AF65-F5344CB8AC3E}">
        <p14:creationId xmlns:p14="http://schemas.microsoft.com/office/powerpoint/2010/main" val="3756937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7471255-35E6-420F-A71A-19BFE3BB0AF0}"/>
              </a:ext>
            </a:extLst>
          </p:cNvPr>
          <p:cNvPicPr>
            <a:picLocks noChangeAspect="1"/>
          </p:cNvPicPr>
          <p:nvPr/>
        </p:nvPicPr>
        <p:blipFill>
          <a:blip r:embed="rId3"/>
          <a:stretch>
            <a:fillRect/>
          </a:stretch>
        </p:blipFill>
        <p:spPr>
          <a:xfrm>
            <a:off x="2670911" y="1"/>
            <a:ext cx="9530614" cy="6866698"/>
          </a:xfrm>
          <a:prstGeom prst="rect">
            <a:avLst/>
          </a:prstGeom>
        </p:spPr>
      </p:pic>
      <p:sp>
        <p:nvSpPr>
          <p:cNvPr id="4" name="ZoneTexte 3">
            <a:extLst>
              <a:ext uri="{FF2B5EF4-FFF2-40B4-BE49-F238E27FC236}">
                <a16:creationId xmlns:a16="http://schemas.microsoft.com/office/drawing/2014/main" id="{C1C0ABF5-2555-4EF4-9691-FA73839B6E46}"/>
              </a:ext>
            </a:extLst>
          </p:cNvPr>
          <p:cNvSpPr txBox="1"/>
          <p:nvPr/>
        </p:nvSpPr>
        <p:spPr>
          <a:xfrm>
            <a:off x="184400" y="1153917"/>
            <a:ext cx="1980302" cy="923330"/>
          </a:xfrm>
          <a:prstGeom prst="rect">
            <a:avLst/>
          </a:prstGeom>
          <a:noFill/>
        </p:spPr>
        <p:txBody>
          <a:bodyPr wrap="square" rtlCol="0">
            <a:spAutoFit/>
          </a:bodyPr>
          <a:lstStyle/>
          <a:p>
            <a:r>
              <a:rPr lang="fr-FR" dirty="0"/>
              <a:t>Autre création (St Germain-en-Laye Doyen)</a:t>
            </a:r>
          </a:p>
        </p:txBody>
      </p:sp>
      <p:sp>
        <p:nvSpPr>
          <p:cNvPr id="5" name="ZoneTexte 4">
            <a:extLst>
              <a:ext uri="{FF2B5EF4-FFF2-40B4-BE49-F238E27FC236}">
                <a16:creationId xmlns:a16="http://schemas.microsoft.com/office/drawing/2014/main" id="{C6091B14-DB04-4602-9014-CD5AE0C526A5}"/>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sp>
        <p:nvSpPr>
          <p:cNvPr id="8" name="Espace réservé du numéro de diapositive 5">
            <a:extLst>
              <a:ext uri="{FF2B5EF4-FFF2-40B4-BE49-F238E27FC236}">
                <a16:creationId xmlns:a16="http://schemas.microsoft.com/office/drawing/2014/main" id="{2530A372-6E41-4A1D-9AC8-2E53E2E0D28C}"/>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bg1"/>
                </a:solidFill>
              </a:rPr>
              <a:pPr/>
              <a:t>43</a:t>
            </a:fld>
            <a:endParaRPr lang="fr-FR" sz="1800" b="1" dirty="0">
              <a:solidFill>
                <a:schemeClr val="bg1"/>
              </a:solidFill>
            </a:endParaRPr>
          </a:p>
        </p:txBody>
      </p:sp>
    </p:spTree>
    <p:extLst>
      <p:ext uri="{BB962C8B-B14F-4D97-AF65-F5344CB8AC3E}">
        <p14:creationId xmlns:p14="http://schemas.microsoft.com/office/powerpoint/2010/main" val="1649780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id="{3D8F6416-8353-4A0E-AEA6-ABB779426931}"/>
              </a:ext>
            </a:extLst>
          </p:cNvPr>
          <p:cNvSpPr txBox="1"/>
          <p:nvPr/>
        </p:nvSpPr>
        <p:spPr>
          <a:xfrm>
            <a:off x="184399" y="1153917"/>
            <a:ext cx="2204237" cy="2031325"/>
          </a:xfrm>
          <a:prstGeom prst="rect">
            <a:avLst/>
          </a:prstGeom>
          <a:noFill/>
        </p:spPr>
        <p:txBody>
          <a:bodyPr wrap="square" rtlCol="0">
            <a:spAutoFit/>
          </a:bodyPr>
          <a:lstStyle/>
          <a:p>
            <a:r>
              <a:rPr lang="fr-FR" dirty="0"/>
              <a:t>Autre création (Modèle personnalisable LIONS présent dans le guide de la communication Lions)</a:t>
            </a:r>
          </a:p>
        </p:txBody>
      </p:sp>
      <p:sp>
        <p:nvSpPr>
          <p:cNvPr id="5" name="ZoneTexte 4">
            <a:extLst>
              <a:ext uri="{FF2B5EF4-FFF2-40B4-BE49-F238E27FC236}">
                <a16:creationId xmlns:a16="http://schemas.microsoft.com/office/drawing/2014/main" id="{FBFBBAFC-5028-4274-A2D4-D77DBCD7326B}"/>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pic>
        <p:nvPicPr>
          <p:cNvPr id="3" name="Image 2">
            <a:extLst>
              <a:ext uri="{FF2B5EF4-FFF2-40B4-BE49-F238E27FC236}">
                <a16:creationId xmlns:a16="http://schemas.microsoft.com/office/drawing/2014/main" id="{065E82AB-FF3A-487B-BFDC-816DC54BD343}"/>
              </a:ext>
            </a:extLst>
          </p:cNvPr>
          <p:cNvPicPr>
            <a:picLocks noChangeAspect="1"/>
          </p:cNvPicPr>
          <p:nvPr/>
        </p:nvPicPr>
        <p:blipFill>
          <a:blip r:embed="rId3"/>
          <a:stretch>
            <a:fillRect/>
          </a:stretch>
        </p:blipFill>
        <p:spPr>
          <a:xfrm>
            <a:off x="2545053" y="0"/>
            <a:ext cx="9636440" cy="6858000"/>
          </a:xfrm>
          <a:prstGeom prst="rect">
            <a:avLst/>
          </a:prstGeom>
          <a:ln>
            <a:solidFill>
              <a:schemeClr val="accent1"/>
            </a:solidFill>
          </a:ln>
        </p:spPr>
      </p:pic>
      <p:sp>
        <p:nvSpPr>
          <p:cNvPr id="8" name="Espace réservé du numéro de diapositive 5">
            <a:extLst>
              <a:ext uri="{FF2B5EF4-FFF2-40B4-BE49-F238E27FC236}">
                <a16:creationId xmlns:a16="http://schemas.microsoft.com/office/drawing/2014/main" id="{7F75FB00-386F-4215-AEAD-38FD4F9410DF}"/>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44</a:t>
            </a:fld>
            <a:endParaRPr lang="fr-FR" sz="1800" b="1" dirty="0">
              <a:solidFill>
                <a:schemeClr val="tx1"/>
              </a:solidFill>
            </a:endParaRPr>
          </a:p>
        </p:txBody>
      </p:sp>
    </p:spTree>
    <p:extLst>
      <p:ext uri="{BB962C8B-B14F-4D97-AF65-F5344CB8AC3E}">
        <p14:creationId xmlns:p14="http://schemas.microsoft.com/office/powerpoint/2010/main" val="2393595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0A5F201-21F2-4CB6-A432-B10252A8E1F7}"/>
              </a:ext>
            </a:extLst>
          </p:cNvPr>
          <p:cNvPicPr>
            <a:picLocks noChangeAspect="1"/>
          </p:cNvPicPr>
          <p:nvPr/>
        </p:nvPicPr>
        <p:blipFill>
          <a:blip r:embed="rId3"/>
          <a:stretch>
            <a:fillRect/>
          </a:stretch>
        </p:blipFill>
        <p:spPr>
          <a:xfrm>
            <a:off x="2679174" y="-8788"/>
            <a:ext cx="9512826" cy="6866788"/>
          </a:xfrm>
          <a:prstGeom prst="rect">
            <a:avLst/>
          </a:prstGeom>
        </p:spPr>
      </p:pic>
      <p:sp>
        <p:nvSpPr>
          <p:cNvPr id="4" name="ZoneTexte 3">
            <a:extLst>
              <a:ext uri="{FF2B5EF4-FFF2-40B4-BE49-F238E27FC236}">
                <a16:creationId xmlns:a16="http://schemas.microsoft.com/office/drawing/2014/main" id="{B4C16AB2-E2F4-4FF9-8135-D835A7987032}"/>
              </a:ext>
            </a:extLst>
          </p:cNvPr>
          <p:cNvSpPr txBox="1"/>
          <p:nvPr/>
        </p:nvSpPr>
        <p:spPr>
          <a:xfrm>
            <a:off x="184400" y="1153917"/>
            <a:ext cx="1980302" cy="923330"/>
          </a:xfrm>
          <a:prstGeom prst="rect">
            <a:avLst/>
          </a:prstGeom>
          <a:noFill/>
        </p:spPr>
        <p:txBody>
          <a:bodyPr wrap="square" rtlCol="0">
            <a:spAutoFit/>
          </a:bodyPr>
          <a:lstStyle/>
          <a:p>
            <a:r>
              <a:rPr lang="fr-FR" dirty="0"/>
              <a:t>Autre création (Elancourt Aqualina)</a:t>
            </a:r>
          </a:p>
        </p:txBody>
      </p:sp>
      <p:sp>
        <p:nvSpPr>
          <p:cNvPr id="5" name="ZoneTexte 4">
            <a:extLst>
              <a:ext uri="{FF2B5EF4-FFF2-40B4-BE49-F238E27FC236}">
                <a16:creationId xmlns:a16="http://schemas.microsoft.com/office/drawing/2014/main" id="{DC8913BA-B08F-4575-B121-2C6EE17D2719}"/>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sp>
        <p:nvSpPr>
          <p:cNvPr id="8" name="Espace réservé du numéro de diapositive 5">
            <a:extLst>
              <a:ext uri="{FF2B5EF4-FFF2-40B4-BE49-F238E27FC236}">
                <a16:creationId xmlns:a16="http://schemas.microsoft.com/office/drawing/2014/main" id="{5C745695-7FA9-47B7-B917-04DE7FAF6F65}"/>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45</a:t>
            </a:fld>
            <a:endParaRPr lang="fr-FR" sz="1800" b="1" dirty="0">
              <a:solidFill>
                <a:schemeClr val="tx1"/>
              </a:solidFill>
            </a:endParaRPr>
          </a:p>
        </p:txBody>
      </p:sp>
    </p:spTree>
    <p:extLst>
      <p:ext uri="{BB962C8B-B14F-4D97-AF65-F5344CB8AC3E}">
        <p14:creationId xmlns:p14="http://schemas.microsoft.com/office/powerpoint/2010/main" val="3183117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C3420195-21C5-47A7-90DB-ADF1516F1EEC}"/>
              </a:ext>
            </a:extLst>
          </p:cNvPr>
          <p:cNvPicPr>
            <a:picLocks noChangeAspect="1"/>
          </p:cNvPicPr>
          <p:nvPr/>
        </p:nvPicPr>
        <p:blipFill>
          <a:blip r:embed="rId3"/>
          <a:stretch>
            <a:fillRect/>
          </a:stretch>
        </p:blipFill>
        <p:spPr>
          <a:xfrm>
            <a:off x="2558303" y="-3991"/>
            <a:ext cx="9633697" cy="6861991"/>
          </a:xfrm>
          <a:prstGeom prst="rect">
            <a:avLst/>
          </a:prstGeom>
        </p:spPr>
      </p:pic>
      <p:sp>
        <p:nvSpPr>
          <p:cNvPr id="4" name="ZoneTexte 3">
            <a:extLst>
              <a:ext uri="{FF2B5EF4-FFF2-40B4-BE49-F238E27FC236}">
                <a16:creationId xmlns:a16="http://schemas.microsoft.com/office/drawing/2014/main" id="{3D8F6416-8353-4A0E-AEA6-ABB779426931}"/>
              </a:ext>
            </a:extLst>
          </p:cNvPr>
          <p:cNvSpPr txBox="1"/>
          <p:nvPr/>
        </p:nvSpPr>
        <p:spPr>
          <a:xfrm>
            <a:off x="184400" y="1153917"/>
            <a:ext cx="1980302" cy="923330"/>
          </a:xfrm>
          <a:prstGeom prst="rect">
            <a:avLst/>
          </a:prstGeom>
          <a:noFill/>
        </p:spPr>
        <p:txBody>
          <a:bodyPr wrap="square" rtlCol="0">
            <a:spAutoFit/>
          </a:bodyPr>
          <a:lstStyle/>
          <a:p>
            <a:r>
              <a:rPr lang="fr-FR" dirty="0"/>
              <a:t>Autre création (Elancourt Aqualina)</a:t>
            </a:r>
          </a:p>
        </p:txBody>
      </p:sp>
      <p:sp>
        <p:nvSpPr>
          <p:cNvPr id="5" name="ZoneTexte 4">
            <a:extLst>
              <a:ext uri="{FF2B5EF4-FFF2-40B4-BE49-F238E27FC236}">
                <a16:creationId xmlns:a16="http://schemas.microsoft.com/office/drawing/2014/main" id="{FBFBBAFC-5028-4274-A2D4-D77DBCD7326B}"/>
              </a:ext>
            </a:extLst>
          </p:cNvPr>
          <p:cNvSpPr txBox="1"/>
          <p:nvPr/>
        </p:nvSpPr>
        <p:spPr>
          <a:xfrm>
            <a:off x="0" y="207627"/>
            <a:ext cx="2485718" cy="369332"/>
          </a:xfrm>
          <a:prstGeom prst="rect">
            <a:avLst/>
          </a:prstGeom>
          <a:noFill/>
        </p:spPr>
        <p:txBody>
          <a:bodyPr wrap="square" rtlCol="0">
            <a:spAutoFit/>
          </a:bodyPr>
          <a:lstStyle/>
          <a:p>
            <a:pPr algn="ctr"/>
            <a:r>
              <a:rPr lang="fr-FR" b="1" dirty="0"/>
              <a:t>Le VERSO</a:t>
            </a:r>
          </a:p>
        </p:txBody>
      </p:sp>
      <p:sp>
        <p:nvSpPr>
          <p:cNvPr id="8" name="Espace réservé du numéro de diapositive 5">
            <a:extLst>
              <a:ext uri="{FF2B5EF4-FFF2-40B4-BE49-F238E27FC236}">
                <a16:creationId xmlns:a16="http://schemas.microsoft.com/office/drawing/2014/main" id="{E1BB9370-62EF-424B-9BA0-20D3590D406F}"/>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46</a:t>
            </a:fld>
            <a:endParaRPr lang="fr-FR" sz="1800" b="1" dirty="0">
              <a:solidFill>
                <a:schemeClr val="tx1"/>
              </a:solidFill>
            </a:endParaRPr>
          </a:p>
        </p:txBody>
      </p:sp>
    </p:spTree>
    <p:extLst>
      <p:ext uri="{BB962C8B-B14F-4D97-AF65-F5344CB8AC3E}">
        <p14:creationId xmlns:p14="http://schemas.microsoft.com/office/powerpoint/2010/main" val="1344948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F42A2E3B-91C0-4FED-8B6F-5DFBE9B32533}"/>
              </a:ext>
            </a:extLst>
          </p:cNvPr>
          <p:cNvPicPr>
            <a:picLocks noChangeAspect="1"/>
          </p:cNvPicPr>
          <p:nvPr/>
        </p:nvPicPr>
        <p:blipFill>
          <a:blip r:embed="rId3"/>
          <a:stretch>
            <a:fillRect/>
          </a:stretch>
        </p:blipFill>
        <p:spPr>
          <a:xfrm>
            <a:off x="2471584" y="0"/>
            <a:ext cx="9720416" cy="6867986"/>
          </a:xfrm>
          <a:prstGeom prst="rect">
            <a:avLst/>
          </a:prstGeom>
        </p:spPr>
      </p:pic>
      <p:sp>
        <p:nvSpPr>
          <p:cNvPr id="3" name="Rectangle 2">
            <a:extLst>
              <a:ext uri="{FF2B5EF4-FFF2-40B4-BE49-F238E27FC236}">
                <a16:creationId xmlns:a16="http://schemas.microsoft.com/office/drawing/2014/main" id="{233B0498-29FC-46FD-9F9E-82B7D2FB55CB}"/>
              </a:ext>
            </a:extLst>
          </p:cNvPr>
          <p:cNvSpPr/>
          <p:nvPr/>
        </p:nvSpPr>
        <p:spPr>
          <a:xfrm>
            <a:off x="185582" y="1287826"/>
            <a:ext cx="2230016" cy="2862322"/>
          </a:xfrm>
          <a:prstGeom prst="rect">
            <a:avLst/>
          </a:prstGeom>
        </p:spPr>
        <p:txBody>
          <a:bodyPr wrap="square">
            <a:spAutoFit/>
          </a:bodyPr>
          <a:lstStyle/>
          <a:p>
            <a:r>
              <a:rPr lang="fr-FR" dirty="0"/>
              <a:t>Comme précédemment, avoir anticipé, l’objectif de votre affiche, le public concerné, le message à faire passer, les images à insérer…. (voir paragraphe précédent)</a:t>
            </a:r>
          </a:p>
        </p:txBody>
      </p:sp>
      <p:sp>
        <p:nvSpPr>
          <p:cNvPr id="4" name="Espace réservé du numéro de diapositive 3">
            <a:extLst>
              <a:ext uri="{FF2B5EF4-FFF2-40B4-BE49-F238E27FC236}">
                <a16:creationId xmlns:a16="http://schemas.microsoft.com/office/drawing/2014/main" id="{35ECC4AC-17FA-4A19-BE82-F730A9A31610}"/>
              </a:ext>
            </a:extLst>
          </p:cNvPr>
          <p:cNvSpPr>
            <a:spLocks noGrp="1"/>
          </p:cNvSpPr>
          <p:nvPr>
            <p:ph type="sldNum" sz="quarter" idx="12"/>
          </p:nvPr>
        </p:nvSpPr>
        <p:spPr/>
        <p:txBody>
          <a:bodyPr/>
          <a:lstStyle/>
          <a:p>
            <a:fld id="{F2DBE7A0-8270-4599-879B-97CDAD91381C}" type="slidenum">
              <a:rPr lang="fr-FR" sz="1800" smtClean="0">
                <a:solidFill>
                  <a:schemeClr val="bg1"/>
                </a:solidFill>
              </a:rPr>
              <a:t>47</a:t>
            </a:fld>
            <a:endParaRPr lang="fr-FR" sz="1800" dirty="0">
              <a:solidFill>
                <a:schemeClr val="bg1"/>
              </a:solidFill>
            </a:endParaRPr>
          </a:p>
        </p:txBody>
      </p:sp>
    </p:spTree>
    <p:extLst>
      <p:ext uri="{BB962C8B-B14F-4D97-AF65-F5344CB8AC3E}">
        <p14:creationId xmlns:p14="http://schemas.microsoft.com/office/powerpoint/2010/main" val="1552534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4939AD13-2075-4464-8BC8-CDDACEE81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849" y="0"/>
            <a:ext cx="4848301" cy="6858000"/>
          </a:xfrm>
          <a:prstGeom prst="rect">
            <a:avLst/>
          </a:prstGeom>
        </p:spPr>
      </p:pic>
      <p:sp>
        <p:nvSpPr>
          <p:cNvPr id="8" name="ZoneTexte 7">
            <a:extLst>
              <a:ext uri="{FF2B5EF4-FFF2-40B4-BE49-F238E27FC236}">
                <a16:creationId xmlns:a16="http://schemas.microsoft.com/office/drawing/2014/main" id="{E660D6DB-04AF-414C-94CB-70AFE408734E}"/>
              </a:ext>
            </a:extLst>
          </p:cNvPr>
          <p:cNvSpPr txBox="1"/>
          <p:nvPr/>
        </p:nvSpPr>
        <p:spPr>
          <a:xfrm>
            <a:off x="184400" y="1153917"/>
            <a:ext cx="1980302" cy="1477328"/>
          </a:xfrm>
          <a:prstGeom prst="rect">
            <a:avLst/>
          </a:prstGeom>
          <a:noFill/>
        </p:spPr>
        <p:txBody>
          <a:bodyPr wrap="square" rtlCol="0">
            <a:spAutoFit/>
          </a:bodyPr>
          <a:lstStyle/>
          <a:p>
            <a:pPr algn="ctr"/>
            <a:r>
              <a:rPr lang="fr-FR" dirty="0"/>
              <a:t>Création d’une affiche pour un </a:t>
            </a:r>
            <a:r>
              <a:rPr lang="fr-FR" dirty="0" err="1"/>
              <a:t>after</a:t>
            </a:r>
            <a:r>
              <a:rPr lang="fr-FR" dirty="0"/>
              <a:t> </a:t>
            </a:r>
            <a:r>
              <a:rPr lang="fr-FR" dirty="0" err="1"/>
              <a:t>work</a:t>
            </a:r>
            <a:r>
              <a:rPr lang="fr-FR" dirty="0"/>
              <a:t>.</a:t>
            </a:r>
          </a:p>
          <a:p>
            <a:pPr algn="ctr"/>
            <a:endParaRPr lang="fr-FR" dirty="0"/>
          </a:p>
          <a:p>
            <a:pPr algn="ctr"/>
            <a:r>
              <a:rPr lang="fr-FR" dirty="0"/>
              <a:t>Résultat final </a:t>
            </a:r>
          </a:p>
        </p:txBody>
      </p:sp>
      <p:sp>
        <p:nvSpPr>
          <p:cNvPr id="6" name="Espace réservé du numéro de diapositive 5">
            <a:extLst>
              <a:ext uri="{FF2B5EF4-FFF2-40B4-BE49-F238E27FC236}">
                <a16:creationId xmlns:a16="http://schemas.microsoft.com/office/drawing/2014/main" id="{8813E691-CAF5-4DDA-AEBD-E95AA10E4251}"/>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48</a:t>
            </a:fld>
            <a:endParaRPr lang="fr-FR" sz="1800" b="1" dirty="0">
              <a:solidFill>
                <a:schemeClr val="tx1"/>
              </a:solidFill>
            </a:endParaRPr>
          </a:p>
        </p:txBody>
      </p:sp>
    </p:spTree>
    <p:extLst>
      <p:ext uri="{BB962C8B-B14F-4D97-AF65-F5344CB8AC3E}">
        <p14:creationId xmlns:p14="http://schemas.microsoft.com/office/powerpoint/2010/main" val="1121431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9525"/>
            <a:ext cx="12192000" cy="6858000"/>
          </a:xfrm>
          <a:prstGeom prst="rect">
            <a:avLst/>
          </a:prstGeom>
        </p:spPr>
      </p:pic>
      <p:sp>
        <p:nvSpPr>
          <p:cNvPr id="4" name="Rectangle 3">
            <a:extLst>
              <a:ext uri="{FF2B5EF4-FFF2-40B4-BE49-F238E27FC236}">
                <a16:creationId xmlns:a16="http://schemas.microsoft.com/office/drawing/2014/main" id="{6C93FE1E-59DA-4BC5-B112-99658905B39C}"/>
              </a:ext>
            </a:extLst>
          </p:cNvPr>
          <p:cNvSpPr/>
          <p:nvPr/>
        </p:nvSpPr>
        <p:spPr>
          <a:xfrm>
            <a:off x="3671848" y="-9524"/>
            <a:ext cx="4848301"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AutoShape 2">
            <a:extLst>
              <a:ext uri="{FF2B5EF4-FFF2-40B4-BE49-F238E27FC236}">
                <a16:creationId xmlns:a16="http://schemas.microsoft.com/office/drawing/2014/main" id="{9D4B1FE0-70F2-49DD-80F4-0BED888C9A2C}"/>
              </a:ext>
            </a:extLst>
          </p:cNvPr>
          <p:cNvSpPr>
            <a:spLocks noChangeArrowheads="1"/>
          </p:cNvSpPr>
          <p:nvPr/>
        </p:nvSpPr>
        <p:spPr bwMode="auto">
          <a:xfrm rot="21584310" flipV="1">
            <a:off x="3674138" y="-1085"/>
            <a:ext cx="3001998" cy="1010083"/>
          </a:xfrm>
          <a:prstGeom prst="rtTriangle">
            <a:avLst/>
          </a:prstGeom>
          <a:gradFill rotWithShape="0">
            <a:gsLst>
              <a:gs pos="0">
                <a:srgbClr val="085296">
                  <a:gamma/>
                  <a:shade val="60000"/>
                  <a:invGamma/>
                </a:srgbClr>
              </a:gs>
              <a:gs pos="100000">
                <a:srgbClr val="085296">
                  <a:alpha val="49001"/>
                </a:srgbClr>
              </a:gs>
            </a:gsLst>
            <a:lin ang="189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6" name="ZoneTexte 5">
            <a:extLst>
              <a:ext uri="{FF2B5EF4-FFF2-40B4-BE49-F238E27FC236}">
                <a16:creationId xmlns:a16="http://schemas.microsoft.com/office/drawing/2014/main" id="{F53A6154-73F5-41E3-9323-BA3A746610DA}"/>
              </a:ext>
            </a:extLst>
          </p:cNvPr>
          <p:cNvSpPr txBox="1"/>
          <p:nvPr/>
        </p:nvSpPr>
        <p:spPr>
          <a:xfrm>
            <a:off x="184400" y="1153917"/>
            <a:ext cx="1980302" cy="646331"/>
          </a:xfrm>
          <a:prstGeom prst="rect">
            <a:avLst/>
          </a:prstGeom>
          <a:noFill/>
        </p:spPr>
        <p:txBody>
          <a:bodyPr wrap="square" rtlCol="0">
            <a:spAutoFit/>
          </a:bodyPr>
          <a:lstStyle/>
          <a:p>
            <a:pPr algn="ctr"/>
            <a:r>
              <a:rPr lang="fr-FR" dirty="0"/>
              <a:t>Pour commencer, insérez une forme</a:t>
            </a:r>
          </a:p>
        </p:txBody>
      </p:sp>
      <p:sp>
        <p:nvSpPr>
          <p:cNvPr id="8" name="Espace réservé du numéro de diapositive 5">
            <a:extLst>
              <a:ext uri="{FF2B5EF4-FFF2-40B4-BE49-F238E27FC236}">
                <a16:creationId xmlns:a16="http://schemas.microsoft.com/office/drawing/2014/main" id="{83FACA9C-ABB7-4A4D-B6A3-FE90F205A2D9}"/>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49</a:t>
            </a:fld>
            <a:endParaRPr lang="fr-FR" sz="1800" b="1" dirty="0">
              <a:solidFill>
                <a:schemeClr val="tx1"/>
              </a:solidFill>
            </a:endParaRPr>
          </a:p>
        </p:txBody>
      </p:sp>
    </p:spTree>
    <p:extLst>
      <p:ext uri="{BB962C8B-B14F-4D97-AF65-F5344CB8AC3E}">
        <p14:creationId xmlns:p14="http://schemas.microsoft.com/office/powerpoint/2010/main" val="3841197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0880A473-F07C-401A-BD63-AE3D63F4E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4" name="Rectangle 3">
            <a:extLst>
              <a:ext uri="{FF2B5EF4-FFF2-40B4-BE49-F238E27FC236}">
                <a16:creationId xmlns:a16="http://schemas.microsoft.com/office/drawing/2014/main" id="{C9D52978-E968-4893-991E-17C220769A54}"/>
              </a:ext>
            </a:extLst>
          </p:cNvPr>
          <p:cNvSpPr/>
          <p:nvPr/>
        </p:nvSpPr>
        <p:spPr>
          <a:xfrm>
            <a:off x="1286069" y="2063621"/>
            <a:ext cx="10433180" cy="3477875"/>
          </a:xfrm>
          <a:prstGeom prst="rect">
            <a:avLst/>
          </a:prstGeom>
        </p:spPr>
        <p:txBody>
          <a:bodyPr wrap="square">
            <a:spAutoFit/>
          </a:bodyPr>
          <a:lstStyle/>
          <a:p>
            <a:r>
              <a:rPr lang="fr-FR" sz="4400" dirty="0">
                <a:latin typeface="Times New Roman" panose="02020603050405020304" pitchFamily="18" charset="0"/>
                <a:ea typeface="Times New Roman" panose="02020603050405020304" pitchFamily="18" charset="0"/>
                <a:cs typeface="Times New Roman" panose="02020603050405020304" pitchFamily="18" charset="0"/>
              </a:rPr>
              <a:t>Créer un support publicitaire efficace, </a:t>
            </a:r>
          </a:p>
          <a:p>
            <a:r>
              <a:rPr lang="fr-FR" sz="4400" dirty="0">
                <a:latin typeface="Times New Roman" panose="02020603050405020304" pitchFamily="18" charset="0"/>
                <a:ea typeface="Times New Roman" panose="02020603050405020304" pitchFamily="18" charset="0"/>
                <a:cs typeface="Times New Roman" panose="02020603050405020304" pitchFamily="18" charset="0"/>
              </a:rPr>
              <a:t>c’est conjuguer :</a:t>
            </a:r>
          </a:p>
          <a:p>
            <a:pPr marL="571500" indent="-571500">
              <a:buFontTx/>
              <a:buChar char="-"/>
            </a:pPr>
            <a:r>
              <a:rPr lang="fr-FR" sz="4400" b="1" dirty="0">
                <a:latin typeface="Times New Roman" panose="02020603050405020304" pitchFamily="18" charset="0"/>
                <a:ea typeface="Times New Roman" panose="02020603050405020304" pitchFamily="18" charset="0"/>
                <a:cs typeface="Times New Roman" panose="02020603050405020304" pitchFamily="18" charset="0"/>
              </a:rPr>
              <a:t>stratégie, </a:t>
            </a:r>
          </a:p>
          <a:p>
            <a:pPr marL="571500" indent="-571500">
              <a:buFontTx/>
              <a:buChar char="-"/>
            </a:pPr>
            <a:r>
              <a:rPr lang="fr-FR" sz="4400" b="1" dirty="0">
                <a:latin typeface="Times New Roman" panose="02020603050405020304" pitchFamily="18" charset="0"/>
                <a:ea typeface="Times New Roman" panose="02020603050405020304" pitchFamily="18" charset="0"/>
                <a:cs typeface="Times New Roman" panose="02020603050405020304" pitchFamily="18" charset="0"/>
              </a:rPr>
              <a:t>créativité, </a:t>
            </a:r>
          </a:p>
          <a:p>
            <a:pPr marL="571500" indent="-571500">
              <a:buFontTx/>
              <a:buChar char="-"/>
            </a:pPr>
            <a:r>
              <a:rPr lang="fr-FR" sz="4400" b="1" dirty="0">
                <a:latin typeface="Times New Roman" panose="02020603050405020304" pitchFamily="18" charset="0"/>
                <a:ea typeface="Times New Roman" panose="02020603050405020304" pitchFamily="18" charset="0"/>
                <a:cs typeface="Times New Roman" panose="02020603050405020304" pitchFamily="18" charset="0"/>
              </a:rPr>
              <a:t>et technique. </a:t>
            </a:r>
          </a:p>
        </p:txBody>
      </p:sp>
      <p:sp>
        <p:nvSpPr>
          <p:cNvPr id="9" name="Rectangle 8">
            <a:extLst>
              <a:ext uri="{FF2B5EF4-FFF2-40B4-BE49-F238E27FC236}">
                <a16:creationId xmlns:a16="http://schemas.microsoft.com/office/drawing/2014/main" id="{08D2A325-5A7B-4612-B2F7-9ED47966E7CB}"/>
              </a:ext>
            </a:extLst>
          </p:cNvPr>
          <p:cNvSpPr/>
          <p:nvPr/>
        </p:nvSpPr>
        <p:spPr>
          <a:xfrm>
            <a:off x="1390261" y="419284"/>
            <a:ext cx="10801738" cy="645113"/>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Étapes de la création d’un support publicitaire</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AECE8FE1-1534-452E-871B-A328E9094A21}"/>
              </a:ext>
            </a:extLst>
          </p:cNvPr>
          <p:cNvSpPr>
            <a:spLocks noGrp="1"/>
          </p:cNvSpPr>
          <p:nvPr>
            <p:ph type="sldNum" sz="quarter" idx="12"/>
          </p:nvPr>
        </p:nvSpPr>
        <p:spPr/>
        <p:txBody>
          <a:bodyPr/>
          <a:lstStyle/>
          <a:p>
            <a:fld id="{F2DBE7A0-8270-4599-879B-97CDAD91381C}" type="slidenum">
              <a:rPr lang="fr-FR" smtClean="0"/>
              <a:t>5</a:t>
            </a:fld>
            <a:endParaRPr lang="fr-FR"/>
          </a:p>
        </p:txBody>
      </p:sp>
      <p:sp>
        <p:nvSpPr>
          <p:cNvPr id="8" name="Espace réservé du numéro de diapositive 5">
            <a:extLst>
              <a:ext uri="{FF2B5EF4-FFF2-40B4-BE49-F238E27FC236}">
                <a16:creationId xmlns:a16="http://schemas.microsoft.com/office/drawing/2014/main" id="{FA95A032-B55F-4119-804D-53F12465F6C5}"/>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5</a:t>
            </a:fld>
            <a:endParaRPr lang="fr-FR" sz="1800" b="1" dirty="0">
              <a:solidFill>
                <a:schemeClr val="tx1"/>
              </a:solidFill>
            </a:endParaRPr>
          </a:p>
        </p:txBody>
      </p:sp>
    </p:spTree>
    <p:extLst>
      <p:ext uri="{BB962C8B-B14F-4D97-AF65-F5344CB8AC3E}">
        <p14:creationId xmlns:p14="http://schemas.microsoft.com/office/powerpoint/2010/main" val="3599842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9525"/>
            <a:ext cx="12192000" cy="6858000"/>
          </a:xfrm>
          <a:prstGeom prst="rect">
            <a:avLst/>
          </a:prstGeom>
        </p:spPr>
      </p:pic>
      <p:sp>
        <p:nvSpPr>
          <p:cNvPr id="4" name="Rectangle 3">
            <a:extLst>
              <a:ext uri="{FF2B5EF4-FFF2-40B4-BE49-F238E27FC236}">
                <a16:creationId xmlns:a16="http://schemas.microsoft.com/office/drawing/2014/main" id="{6C93FE1E-59DA-4BC5-B112-99658905B39C}"/>
              </a:ext>
            </a:extLst>
          </p:cNvPr>
          <p:cNvSpPr/>
          <p:nvPr/>
        </p:nvSpPr>
        <p:spPr>
          <a:xfrm>
            <a:off x="3671848" y="-9524"/>
            <a:ext cx="4848301"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AutoShape 2">
            <a:extLst>
              <a:ext uri="{FF2B5EF4-FFF2-40B4-BE49-F238E27FC236}">
                <a16:creationId xmlns:a16="http://schemas.microsoft.com/office/drawing/2014/main" id="{C805224C-4C2F-4F54-BDEB-B342108FDE45}"/>
              </a:ext>
            </a:extLst>
          </p:cNvPr>
          <p:cNvSpPr>
            <a:spLocks noChangeArrowheads="1"/>
          </p:cNvSpPr>
          <p:nvPr/>
        </p:nvSpPr>
        <p:spPr bwMode="auto">
          <a:xfrm rot="10800000">
            <a:off x="5513568" y="9523"/>
            <a:ext cx="3006579" cy="1015651"/>
          </a:xfrm>
          <a:prstGeom prst="rtTriangle">
            <a:avLst/>
          </a:prstGeom>
          <a:gradFill rotWithShape="0">
            <a:gsLst>
              <a:gs pos="0">
                <a:srgbClr val="5B9BD5">
                  <a:gamma/>
                  <a:tint val="20000"/>
                  <a:invGamma/>
                </a:srgbClr>
              </a:gs>
              <a:gs pos="100000">
                <a:srgbClr val="5B9BD5"/>
              </a:gs>
            </a:gsLst>
            <a:lin ang="27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3" name="AutoShape 2">
            <a:extLst>
              <a:ext uri="{FF2B5EF4-FFF2-40B4-BE49-F238E27FC236}">
                <a16:creationId xmlns:a16="http://schemas.microsoft.com/office/drawing/2014/main" id="{9D4B1FE0-70F2-49DD-80F4-0BED888C9A2C}"/>
              </a:ext>
            </a:extLst>
          </p:cNvPr>
          <p:cNvSpPr>
            <a:spLocks noChangeArrowheads="1"/>
          </p:cNvSpPr>
          <p:nvPr/>
        </p:nvSpPr>
        <p:spPr bwMode="auto">
          <a:xfrm rot="21584310" flipV="1">
            <a:off x="3674138" y="8246"/>
            <a:ext cx="3001998" cy="1010083"/>
          </a:xfrm>
          <a:prstGeom prst="rtTriangle">
            <a:avLst/>
          </a:prstGeom>
          <a:gradFill rotWithShape="0">
            <a:gsLst>
              <a:gs pos="0">
                <a:srgbClr val="085296">
                  <a:gamma/>
                  <a:shade val="60000"/>
                  <a:invGamma/>
                </a:srgbClr>
              </a:gs>
              <a:gs pos="100000">
                <a:srgbClr val="085296">
                  <a:alpha val="49001"/>
                </a:srgbClr>
              </a:gs>
            </a:gsLst>
            <a:lin ang="189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6" name="ZoneTexte 5">
            <a:extLst>
              <a:ext uri="{FF2B5EF4-FFF2-40B4-BE49-F238E27FC236}">
                <a16:creationId xmlns:a16="http://schemas.microsoft.com/office/drawing/2014/main" id="{E1FFA350-60A3-4DFC-9034-84F749B988BD}"/>
              </a:ext>
            </a:extLst>
          </p:cNvPr>
          <p:cNvSpPr txBox="1"/>
          <p:nvPr/>
        </p:nvSpPr>
        <p:spPr>
          <a:xfrm>
            <a:off x="184400" y="1153917"/>
            <a:ext cx="1980302" cy="646331"/>
          </a:xfrm>
          <a:prstGeom prst="rect">
            <a:avLst/>
          </a:prstGeom>
          <a:noFill/>
        </p:spPr>
        <p:txBody>
          <a:bodyPr wrap="square" rtlCol="0">
            <a:spAutoFit/>
          </a:bodyPr>
          <a:lstStyle/>
          <a:p>
            <a:pPr algn="ctr"/>
            <a:r>
              <a:rPr lang="fr-FR" dirty="0"/>
              <a:t>Insérez une seconde forme</a:t>
            </a:r>
          </a:p>
        </p:txBody>
      </p:sp>
      <p:sp>
        <p:nvSpPr>
          <p:cNvPr id="8" name="Espace réservé du numéro de diapositive 5">
            <a:extLst>
              <a:ext uri="{FF2B5EF4-FFF2-40B4-BE49-F238E27FC236}">
                <a16:creationId xmlns:a16="http://schemas.microsoft.com/office/drawing/2014/main" id="{E3518233-3947-4A1E-85CB-2802A57782B4}"/>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50</a:t>
            </a:fld>
            <a:endParaRPr lang="fr-FR" sz="1800" b="1" dirty="0">
              <a:solidFill>
                <a:schemeClr val="tx1"/>
              </a:solidFill>
            </a:endParaRPr>
          </a:p>
        </p:txBody>
      </p:sp>
    </p:spTree>
    <p:extLst>
      <p:ext uri="{BB962C8B-B14F-4D97-AF65-F5344CB8AC3E}">
        <p14:creationId xmlns:p14="http://schemas.microsoft.com/office/powerpoint/2010/main" val="952802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4" name="Rectangle 3">
            <a:extLst>
              <a:ext uri="{FF2B5EF4-FFF2-40B4-BE49-F238E27FC236}">
                <a16:creationId xmlns:a16="http://schemas.microsoft.com/office/drawing/2014/main" id="{6C93FE1E-59DA-4BC5-B112-99658905B39C}"/>
              </a:ext>
            </a:extLst>
          </p:cNvPr>
          <p:cNvSpPr/>
          <p:nvPr/>
        </p:nvSpPr>
        <p:spPr>
          <a:xfrm>
            <a:off x="3671848" y="-9524"/>
            <a:ext cx="4848301"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AutoShape 2">
            <a:extLst>
              <a:ext uri="{FF2B5EF4-FFF2-40B4-BE49-F238E27FC236}">
                <a16:creationId xmlns:a16="http://schemas.microsoft.com/office/drawing/2014/main" id="{C805224C-4C2F-4F54-BDEB-B342108FDE45}"/>
              </a:ext>
            </a:extLst>
          </p:cNvPr>
          <p:cNvSpPr>
            <a:spLocks noChangeArrowheads="1"/>
          </p:cNvSpPr>
          <p:nvPr/>
        </p:nvSpPr>
        <p:spPr bwMode="auto">
          <a:xfrm rot="10800000">
            <a:off x="5513568" y="9523"/>
            <a:ext cx="3006579" cy="1015651"/>
          </a:xfrm>
          <a:prstGeom prst="rtTriangle">
            <a:avLst/>
          </a:prstGeom>
          <a:gradFill rotWithShape="0">
            <a:gsLst>
              <a:gs pos="0">
                <a:srgbClr val="5B9BD5">
                  <a:gamma/>
                  <a:tint val="20000"/>
                  <a:invGamma/>
                </a:srgbClr>
              </a:gs>
              <a:gs pos="100000">
                <a:srgbClr val="5B9BD5"/>
              </a:gs>
            </a:gsLst>
            <a:lin ang="27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3" name="AutoShape 2">
            <a:extLst>
              <a:ext uri="{FF2B5EF4-FFF2-40B4-BE49-F238E27FC236}">
                <a16:creationId xmlns:a16="http://schemas.microsoft.com/office/drawing/2014/main" id="{9D4B1FE0-70F2-49DD-80F4-0BED888C9A2C}"/>
              </a:ext>
            </a:extLst>
          </p:cNvPr>
          <p:cNvSpPr>
            <a:spLocks noChangeArrowheads="1"/>
          </p:cNvSpPr>
          <p:nvPr/>
        </p:nvSpPr>
        <p:spPr bwMode="auto">
          <a:xfrm rot="21584310" flipV="1">
            <a:off x="3674138" y="8246"/>
            <a:ext cx="3001998" cy="1010083"/>
          </a:xfrm>
          <a:prstGeom prst="rtTriangle">
            <a:avLst/>
          </a:prstGeom>
          <a:gradFill rotWithShape="0">
            <a:gsLst>
              <a:gs pos="0">
                <a:srgbClr val="085296">
                  <a:gamma/>
                  <a:shade val="60000"/>
                  <a:invGamma/>
                </a:srgbClr>
              </a:gs>
              <a:gs pos="100000">
                <a:srgbClr val="085296">
                  <a:alpha val="49001"/>
                </a:srgbClr>
              </a:gs>
            </a:gsLst>
            <a:lin ang="189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6" name="ZoneTexte 5">
            <a:extLst>
              <a:ext uri="{FF2B5EF4-FFF2-40B4-BE49-F238E27FC236}">
                <a16:creationId xmlns:a16="http://schemas.microsoft.com/office/drawing/2014/main" id="{E1FFA350-60A3-4DFC-9034-84F749B988BD}"/>
              </a:ext>
            </a:extLst>
          </p:cNvPr>
          <p:cNvSpPr txBox="1"/>
          <p:nvPr/>
        </p:nvSpPr>
        <p:spPr>
          <a:xfrm>
            <a:off x="184400" y="1153917"/>
            <a:ext cx="1980302" cy="646331"/>
          </a:xfrm>
          <a:prstGeom prst="rect">
            <a:avLst/>
          </a:prstGeom>
          <a:noFill/>
        </p:spPr>
        <p:txBody>
          <a:bodyPr wrap="square" rtlCol="0">
            <a:spAutoFit/>
          </a:bodyPr>
          <a:lstStyle/>
          <a:p>
            <a:pPr algn="ctr"/>
            <a:r>
              <a:rPr lang="fr-FR" dirty="0"/>
              <a:t>Insérez le logo lions</a:t>
            </a:r>
          </a:p>
        </p:txBody>
      </p:sp>
      <p:pic>
        <p:nvPicPr>
          <p:cNvPr id="3074" name="Picture 2" descr="LIOND Detoure">
            <a:extLst>
              <a:ext uri="{FF2B5EF4-FFF2-40B4-BE49-F238E27FC236}">
                <a16:creationId xmlns:a16="http://schemas.microsoft.com/office/drawing/2014/main" id="{3A6BD331-0437-4157-9CDA-646A7AD7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327" y="359482"/>
            <a:ext cx="616067" cy="5834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Espace réservé du numéro de diapositive 5">
            <a:extLst>
              <a:ext uri="{FF2B5EF4-FFF2-40B4-BE49-F238E27FC236}">
                <a16:creationId xmlns:a16="http://schemas.microsoft.com/office/drawing/2014/main" id="{AEF939CF-7A0B-44CD-A2D4-02AC737E39F6}"/>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51</a:t>
            </a:fld>
            <a:endParaRPr lang="fr-FR" sz="1800" b="1" dirty="0">
              <a:solidFill>
                <a:schemeClr val="tx1"/>
              </a:solidFill>
            </a:endParaRPr>
          </a:p>
        </p:txBody>
      </p:sp>
    </p:spTree>
    <p:extLst>
      <p:ext uri="{BB962C8B-B14F-4D97-AF65-F5344CB8AC3E}">
        <p14:creationId xmlns:p14="http://schemas.microsoft.com/office/powerpoint/2010/main" val="3545215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4" name="Rectangle 3">
            <a:extLst>
              <a:ext uri="{FF2B5EF4-FFF2-40B4-BE49-F238E27FC236}">
                <a16:creationId xmlns:a16="http://schemas.microsoft.com/office/drawing/2014/main" id="{6C93FE1E-59DA-4BC5-B112-99658905B39C}"/>
              </a:ext>
            </a:extLst>
          </p:cNvPr>
          <p:cNvSpPr/>
          <p:nvPr/>
        </p:nvSpPr>
        <p:spPr>
          <a:xfrm>
            <a:off x="3671848" y="-9524"/>
            <a:ext cx="4848301"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AutoShape 2">
            <a:extLst>
              <a:ext uri="{FF2B5EF4-FFF2-40B4-BE49-F238E27FC236}">
                <a16:creationId xmlns:a16="http://schemas.microsoft.com/office/drawing/2014/main" id="{C805224C-4C2F-4F54-BDEB-B342108FDE45}"/>
              </a:ext>
            </a:extLst>
          </p:cNvPr>
          <p:cNvSpPr>
            <a:spLocks noChangeArrowheads="1"/>
          </p:cNvSpPr>
          <p:nvPr/>
        </p:nvSpPr>
        <p:spPr bwMode="auto">
          <a:xfrm rot="10800000">
            <a:off x="5513568" y="9523"/>
            <a:ext cx="3006579" cy="1015651"/>
          </a:xfrm>
          <a:prstGeom prst="rtTriangle">
            <a:avLst/>
          </a:prstGeom>
          <a:gradFill rotWithShape="0">
            <a:gsLst>
              <a:gs pos="0">
                <a:srgbClr val="5B9BD5">
                  <a:gamma/>
                  <a:tint val="20000"/>
                  <a:invGamma/>
                </a:srgbClr>
              </a:gs>
              <a:gs pos="100000">
                <a:srgbClr val="5B9BD5"/>
              </a:gs>
            </a:gsLst>
            <a:lin ang="27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3" name="AutoShape 2">
            <a:extLst>
              <a:ext uri="{FF2B5EF4-FFF2-40B4-BE49-F238E27FC236}">
                <a16:creationId xmlns:a16="http://schemas.microsoft.com/office/drawing/2014/main" id="{9D4B1FE0-70F2-49DD-80F4-0BED888C9A2C}"/>
              </a:ext>
            </a:extLst>
          </p:cNvPr>
          <p:cNvSpPr>
            <a:spLocks noChangeArrowheads="1"/>
          </p:cNvSpPr>
          <p:nvPr/>
        </p:nvSpPr>
        <p:spPr bwMode="auto">
          <a:xfrm rot="21584310" flipV="1">
            <a:off x="3674138" y="8246"/>
            <a:ext cx="3001998" cy="1010083"/>
          </a:xfrm>
          <a:prstGeom prst="rtTriangle">
            <a:avLst/>
          </a:prstGeom>
          <a:gradFill rotWithShape="0">
            <a:gsLst>
              <a:gs pos="0">
                <a:srgbClr val="085296">
                  <a:gamma/>
                  <a:shade val="60000"/>
                  <a:invGamma/>
                </a:srgbClr>
              </a:gs>
              <a:gs pos="100000">
                <a:srgbClr val="085296">
                  <a:alpha val="49001"/>
                </a:srgbClr>
              </a:gs>
            </a:gsLst>
            <a:lin ang="189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6" name="ZoneTexte 5">
            <a:extLst>
              <a:ext uri="{FF2B5EF4-FFF2-40B4-BE49-F238E27FC236}">
                <a16:creationId xmlns:a16="http://schemas.microsoft.com/office/drawing/2014/main" id="{E1FFA350-60A3-4DFC-9034-84F749B988BD}"/>
              </a:ext>
            </a:extLst>
          </p:cNvPr>
          <p:cNvSpPr txBox="1"/>
          <p:nvPr/>
        </p:nvSpPr>
        <p:spPr>
          <a:xfrm>
            <a:off x="184400" y="1153917"/>
            <a:ext cx="1980302" cy="646331"/>
          </a:xfrm>
          <a:prstGeom prst="rect">
            <a:avLst/>
          </a:prstGeom>
          <a:noFill/>
        </p:spPr>
        <p:txBody>
          <a:bodyPr wrap="square" rtlCol="0">
            <a:spAutoFit/>
          </a:bodyPr>
          <a:lstStyle/>
          <a:p>
            <a:pPr algn="ctr"/>
            <a:r>
              <a:rPr lang="fr-FR" dirty="0"/>
              <a:t>Insérez les zones de texte</a:t>
            </a:r>
          </a:p>
        </p:txBody>
      </p:sp>
      <p:pic>
        <p:nvPicPr>
          <p:cNvPr id="3074" name="Picture 2" descr="LIOND Detoure">
            <a:extLst>
              <a:ext uri="{FF2B5EF4-FFF2-40B4-BE49-F238E27FC236}">
                <a16:creationId xmlns:a16="http://schemas.microsoft.com/office/drawing/2014/main" id="{3A6BD331-0437-4157-9CDA-646A7AD7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327" y="359482"/>
            <a:ext cx="616067" cy="5834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Image 9">
            <a:extLst>
              <a:ext uri="{FF2B5EF4-FFF2-40B4-BE49-F238E27FC236}">
                <a16:creationId xmlns:a16="http://schemas.microsoft.com/office/drawing/2014/main" id="{B2609DBD-C278-42DE-84E3-BA41FFF55C92}"/>
              </a:ext>
            </a:extLst>
          </p:cNvPr>
          <p:cNvPicPr>
            <a:picLocks noChangeAspect="1"/>
          </p:cNvPicPr>
          <p:nvPr/>
        </p:nvPicPr>
        <p:blipFill rotWithShape="1">
          <a:blip r:embed="rId4">
            <a:extLst>
              <a:ext uri="{28A0092B-C50C-407E-A947-70E740481C1C}">
                <a14:useLocalDpi xmlns:a14="http://schemas.microsoft.com/office/drawing/2010/main" val="0"/>
              </a:ext>
            </a:extLst>
          </a:blip>
          <a:srcRect t="17169" b="12732"/>
          <a:stretch/>
        </p:blipFill>
        <p:spPr>
          <a:xfrm>
            <a:off x="3852897" y="1594381"/>
            <a:ext cx="4667250" cy="901169"/>
          </a:xfrm>
          <a:prstGeom prst="rect">
            <a:avLst/>
          </a:prstGeom>
        </p:spPr>
      </p:pic>
      <p:pic>
        <p:nvPicPr>
          <p:cNvPr id="12" name="Image 11">
            <a:extLst>
              <a:ext uri="{FF2B5EF4-FFF2-40B4-BE49-F238E27FC236}">
                <a16:creationId xmlns:a16="http://schemas.microsoft.com/office/drawing/2014/main" id="{6BF4A811-ED7B-4029-8B65-85688AFDB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659" y="3169890"/>
            <a:ext cx="4368480" cy="3328628"/>
          </a:xfrm>
          <a:prstGeom prst="rect">
            <a:avLst/>
          </a:prstGeom>
        </p:spPr>
      </p:pic>
      <p:pic>
        <p:nvPicPr>
          <p:cNvPr id="14" name="Image 13">
            <a:extLst>
              <a:ext uri="{FF2B5EF4-FFF2-40B4-BE49-F238E27FC236}">
                <a16:creationId xmlns:a16="http://schemas.microsoft.com/office/drawing/2014/main" id="{F3D49D50-4162-4CE6-AA4A-2C4C933C596A}"/>
              </a:ext>
            </a:extLst>
          </p:cNvPr>
          <p:cNvPicPr>
            <a:picLocks noChangeAspect="1"/>
          </p:cNvPicPr>
          <p:nvPr/>
        </p:nvPicPr>
        <p:blipFill rotWithShape="1">
          <a:blip r:embed="rId6">
            <a:extLst>
              <a:ext uri="{28A0092B-C50C-407E-A947-70E740481C1C}">
                <a14:useLocalDpi xmlns:a14="http://schemas.microsoft.com/office/drawing/2010/main" val="0"/>
              </a:ext>
            </a:extLst>
          </a:blip>
          <a:srcRect l="15746" t="17384" r="17835" b="1780"/>
          <a:stretch/>
        </p:blipFill>
        <p:spPr>
          <a:xfrm>
            <a:off x="4457699" y="1050100"/>
            <a:ext cx="3200401" cy="653618"/>
          </a:xfrm>
          <a:prstGeom prst="rect">
            <a:avLst/>
          </a:prstGeom>
        </p:spPr>
      </p:pic>
      <p:sp>
        <p:nvSpPr>
          <p:cNvPr id="13" name="Espace réservé du numéro de diapositive 5">
            <a:extLst>
              <a:ext uri="{FF2B5EF4-FFF2-40B4-BE49-F238E27FC236}">
                <a16:creationId xmlns:a16="http://schemas.microsoft.com/office/drawing/2014/main" id="{4B4E6F48-56B2-4135-9605-38BBD6400F8C}"/>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52</a:t>
            </a:fld>
            <a:endParaRPr lang="fr-FR" sz="1800" b="1" dirty="0">
              <a:solidFill>
                <a:schemeClr val="tx1"/>
              </a:solidFill>
            </a:endParaRPr>
          </a:p>
        </p:txBody>
      </p:sp>
    </p:spTree>
    <p:extLst>
      <p:ext uri="{BB962C8B-B14F-4D97-AF65-F5344CB8AC3E}">
        <p14:creationId xmlns:p14="http://schemas.microsoft.com/office/powerpoint/2010/main" val="3379964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4" name="Rectangle 3">
            <a:extLst>
              <a:ext uri="{FF2B5EF4-FFF2-40B4-BE49-F238E27FC236}">
                <a16:creationId xmlns:a16="http://schemas.microsoft.com/office/drawing/2014/main" id="{6C93FE1E-59DA-4BC5-B112-99658905B39C}"/>
              </a:ext>
            </a:extLst>
          </p:cNvPr>
          <p:cNvSpPr/>
          <p:nvPr/>
        </p:nvSpPr>
        <p:spPr>
          <a:xfrm>
            <a:off x="3671848" y="-9524"/>
            <a:ext cx="4848301"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AutoShape 2">
            <a:extLst>
              <a:ext uri="{FF2B5EF4-FFF2-40B4-BE49-F238E27FC236}">
                <a16:creationId xmlns:a16="http://schemas.microsoft.com/office/drawing/2014/main" id="{C805224C-4C2F-4F54-BDEB-B342108FDE45}"/>
              </a:ext>
            </a:extLst>
          </p:cNvPr>
          <p:cNvSpPr>
            <a:spLocks noChangeArrowheads="1"/>
          </p:cNvSpPr>
          <p:nvPr/>
        </p:nvSpPr>
        <p:spPr bwMode="auto">
          <a:xfrm rot="10800000">
            <a:off x="5513568" y="9523"/>
            <a:ext cx="3006579" cy="1015651"/>
          </a:xfrm>
          <a:prstGeom prst="rtTriangle">
            <a:avLst/>
          </a:prstGeom>
          <a:gradFill rotWithShape="0">
            <a:gsLst>
              <a:gs pos="0">
                <a:srgbClr val="5B9BD5">
                  <a:gamma/>
                  <a:tint val="20000"/>
                  <a:invGamma/>
                </a:srgbClr>
              </a:gs>
              <a:gs pos="100000">
                <a:srgbClr val="5B9BD5"/>
              </a:gs>
            </a:gsLst>
            <a:lin ang="27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3" name="AutoShape 2">
            <a:extLst>
              <a:ext uri="{FF2B5EF4-FFF2-40B4-BE49-F238E27FC236}">
                <a16:creationId xmlns:a16="http://schemas.microsoft.com/office/drawing/2014/main" id="{9D4B1FE0-70F2-49DD-80F4-0BED888C9A2C}"/>
              </a:ext>
            </a:extLst>
          </p:cNvPr>
          <p:cNvSpPr>
            <a:spLocks noChangeArrowheads="1"/>
          </p:cNvSpPr>
          <p:nvPr/>
        </p:nvSpPr>
        <p:spPr bwMode="auto">
          <a:xfrm rot="21584310" flipV="1">
            <a:off x="3674138" y="8246"/>
            <a:ext cx="3001998" cy="1010083"/>
          </a:xfrm>
          <a:prstGeom prst="rtTriangle">
            <a:avLst/>
          </a:prstGeom>
          <a:gradFill rotWithShape="0">
            <a:gsLst>
              <a:gs pos="0">
                <a:srgbClr val="085296">
                  <a:gamma/>
                  <a:shade val="60000"/>
                  <a:invGamma/>
                </a:srgbClr>
              </a:gs>
              <a:gs pos="100000">
                <a:srgbClr val="085296">
                  <a:alpha val="49001"/>
                </a:srgbClr>
              </a:gs>
            </a:gsLst>
            <a:lin ang="189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6" name="ZoneTexte 5">
            <a:extLst>
              <a:ext uri="{FF2B5EF4-FFF2-40B4-BE49-F238E27FC236}">
                <a16:creationId xmlns:a16="http://schemas.microsoft.com/office/drawing/2014/main" id="{E1FFA350-60A3-4DFC-9034-84F749B988BD}"/>
              </a:ext>
            </a:extLst>
          </p:cNvPr>
          <p:cNvSpPr txBox="1"/>
          <p:nvPr/>
        </p:nvSpPr>
        <p:spPr>
          <a:xfrm>
            <a:off x="184400" y="1153917"/>
            <a:ext cx="1980302" cy="1200329"/>
          </a:xfrm>
          <a:prstGeom prst="rect">
            <a:avLst/>
          </a:prstGeom>
          <a:noFill/>
        </p:spPr>
        <p:txBody>
          <a:bodyPr wrap="square" rtlCol="0">
            <a:spAutoFit/>
          </a:bodyPr>
          <a:lstStyle/>
          <a:p>
            <a:pPr algn="ctr"/>
            <a:r>
              <a:rPr lang="fr-FR" dirty="0"/>
              <a:t>Insérez les images : Causes internationales détourées</a:t>
            </a:r>
          </a:p>
        </p:txBody>
      </p:sp>
      <p:pic>
        <p:nvPicPr>
          <p:cNvPr id="3074" name="Picture 2" descr="LIOND Detoure">
            <a:extLst>
              <a:ext uri="{FF2B5EF4-FFF2-40B4-BE49-F238E27FC236}">
                <a16:creationId xmlns:a16="http://schemas.microsoft.com/office/drawing/2014/main" id="{3A6BD331-0437-4157-9CDA-646A7AD7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327" y="359482"/>
            <a:ext cx="616067" cy="5834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Image 11">
            <a:extLst>
              <a:ext uri="{FF2B5EF4-FFF2-40B4-BE49-F238E27FC236}">
                <a16:creationId xmlns:a16="http://schemas.microsoft.com/office/drawing/2014/main" id="{6BF4A811-ED7B-4029-8B65-85688AFDB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274" y="2882550"/>
            <a:ext cx="4368480" cy="3328628"/>
          </a:xfrm>
          <a:prstGeom prst="rect">
            <a:avLst/>
          </a:prstGeom>
        </p:spPr>
      </p:pic>
      <p:pic>
        <p:nvPicPr>
          <p:cNvPr id="11" name="Image 10">
            <a:extLst>
              <a:ext uri="{FF2B5EF4-FFF2-40B4-BE49-F238E27FC236}">
                <a16:creationId xmlns:a16="http://schemas.microsoft.com/office/drawing/2014/main" id="{718DD736-3962-40F3-9A0D-D7281AB55F07}"/>
              </a:ext>
            </a:extLst>
          </p:cNvPr>
          <p:cNvPicPr>
            <a:picLocks noChangeAspect="1"/>
          </p:cNvPicPr>
          <p:nvPr/>
        </p:nvPicPr>
        <p:blipFill rotWithShape="1">
          <a:blip r:embed="rId5">
            <a:extLst>
              <a:ext uri="{28A0092B-C50C-407E-A947-70E740481C1C}">
                <a14:useLocalDpi xmlns:a14="http://schemas.microsoft.com/office/drawing/2010/main" val="0"/>
              </a:ext>
            </a:extLst>
          </a:blip>
          <a:srcRect t="17169" b="12732"/>
          <a:stretch/>
        </p:blipFill>
        <p:spPr>
          <a:xfrm>
            <a:off x="3852897" y="1594381"/>
            <a:ext cx="4667250" cy="901169"/>
          </a:xfrm>
          <a:prstGeom prst="rect">
            <a:avLst/>
          </a:prstGeom>
        </p:spPr>
      </p:pic>
      <p:pic>
        <p:nvPicPr>
          <p:cNvPr id="5" name="Image 4">
            <a:extLst>
              <a:ext uri="{FF2B5EF4-FFF2-40B4-BE49-F238E27FC236}">
                <a16:creationId xmlns:a16="http://schemas.microsoft.com/office/drawing/2014/main" id="{49D059A6-92D6-46A5-B1C7-69220EBDE242}"/>
              </a:ext>
            </a:extLst>
          </p:cNvPr>
          <p:cNvPicPr>
            <a:picLocks noChangeAspect="1"/>
          </p:cNvPicPr>
          <p:nvPr/>
        </p:nvPicPr>
        <p:blipFill>
          <a:blip r:embed="rId6"/>
          <a:stretch>
            <a:fillRect/>
          </a:stretch>
        </p:blipFill>
        <p:spPr>
          <a:xfrm>
            <a:off x="3878120" y="1800248"/>
            <a:ext cx="822523" cy="4125172"/>
          </a:xfrm>
          <a:prstGeom prst="rect">
            <a:avLst/>
          </a:prstGeom>
        </p:spPr>
      </p:pic>
      <p:pic>
        <p:nvPicPr>
          <p:cNvPr id="13" name="Image 12">
            <a:extLst>
              <a:ext uri="{FF2B5EF4-FFF2-40B4-BE49-F238E27FC236}">
                <a16:creationId xmlns:a16="http://schemas.microsoft.com/office/drawing/2014/main" id="{BA0B1DB0-746C-40C9-BF82-51BB9F3558E8}"/>
              </a:ext>
            </a:extLst>
          </p:cNvPr>
          <p:cNvPicPr>
            <a:picLocks noChangeAspect="1"/>
          </p:cNvPicPr>
          <p:nvPr/>
        </p:nvPicPr>
        <p:blipFill rotWithShape="1">
          <a:blip r:embed="rId7">
            <a:extLst>
              <a:ext uri="{28A0092B-C50C-407E-A947-70E740481C1C}">
                <a14:useLocalDpi xmlns:a14="http://schemas.microsoft.com/office/drawing/2010/main" val="0"/>
              </a:ext>
            </a:extLst>
          </a:blip>
          <a:srcRect l="15746" t="17384" r="17835" b="1780"/>
          <a:stretch/>
        </p:blipFill>
        <p:spPr>
          <a:xfrm>
            <a:off x="4457699" y="1050100"/>
            <a:ext cx="3200401" cy="653618"/>
          </a:xfrm>
          <a:prstGeom prst="rect">
            <a:avLst/>
          </a:prstGeom>
        </p:spPr>
      </p:pic>
      <p:sp>
        <p:nvSpPr>
          <p:cNvPr id="14" name="Espace réservé du numéro de diapositive 5">
            <a:extLst>
              <a:ext uri="{FF2B5EF4-FFF2-40B4-BE49-F238E27FC236}">
                <a16:creationId xmlns:a16="http://schemas.microsoft.com/office/drawing/2014/main" id="{8956A4EE-DF8A-4E39-B7C8-4A76C9B1EC63}"/>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53</a:t>
            </a:fld>
            <a:endParaRPr lang="fr-FR" sz="1800" b="1" dirty="0">
              <a:solidFill>
                <a:schemeClr val="tx1"/>
              </a:solidFill>
            </a:endParaRPr>
          </a:p>
        </p:txBody>
      </p:sp>
    </p:spTree>
    <p:extLst>
      <p:ext uri="{BB962C8B-B14F-4D97-AF65-F5344CB8AC3E}">
        <p14:creationId xmlns:p14="http://schemas.microsoft.com/office/powerpoint/2010/main" val="4288413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4" name="Rectangle 3">
            <a:extLst>
              <a:ext uri="{FF2B5EF4-FFF2-40B4-BE49-F238E27FC236}">
                <a16:creationId xmlns:a16="http://schemas.microsoft.com/office/drawing/2014/main" id="{6C93FE1E-59DA-4BC5-B112-99658905B39C}"/>
              </a:ext>
            </a:extLst>
          </p:cNvPr>
          <p:cNvSpPr/>
          <p:nvPr/>
        </p:nvSpPr>
        <p:spPr>
          <a:xfrm>
            <a:off x="3671848" y="-9524"/>
            <a:ext cx="4848301"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AutoShape 2">
            <a:extLst>
              <a:ext uri="{FF2B5EF4-FFF2-40B4-BE49-F238E27FC236}">
                <a16:creationId xmlns:a16="http://schemas.microsoft.com/office/drawing/2014/main" id="{C805224C-4C2F-4F54-BDEB-B342108FDE45}"/>
              </a:ext>
            </a:extLst>
          </p:cNvPr>
          <p:cNvSpPr>
            <a:spLocks noChangeArrowheads="1"/>
          </p:cNvSpPr>
          <p:nvPr/>
        </p:nvSpPr>
        <p:spPr bwMode="auto">
          <a:xfrm rot="10800000">
            <a:off x="5513568" y="9523"/>
            <a:ext cx="3006579" cy="1015651"/>
          </a:xfrm>
          <a:prstGeom prst="rtTriangle">
            <a:avLst/>
          </a:prstGeom>
          <a:gradFill rotWithShape="0">
            <a:gsLst>
              <a:gs pos="0">
                <a:srgbClr val="5B9BD5">
                  <a:gamma/>
                  <a:tint val="20000"/>
                  <a:invGamma/>
                </a:srgbClr>
              </a:gs>
              <a:gs pos="100000">
                <a:srgbClr val="5B9BD5"/>
              </a:gs>
            </a:gsLst>
            <a:lin ang="27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3" name="AutoShape 2">
            <a:extLst>
              <a:ext uri="{FF2B5EF4-FFF2-40B4-BE49-F238E27FC236}">
                <a16:creationId xmlns:a16="http://schemas.microsoft.com/office/drawing/2014/main" id="{9D4B1FE0-70F2-49DD-80F4-0BED888C9A2C}"/>
              </a:ext>
            </a:extLst>
          </p:cNvPr>
          <p:cNvSpPr>
            <a:spLocks noChangeArrowheads="1"/>
          </p:cNvSpPr>
          <p:nvPr/>
        </p:nvSpPr>
        <p:spPr bwMode="auto">
          <a:xfrm rot="21584310" flipV="1">
            <a:off x="3674138" y="8246"/>
            <a:ext cx="3001998" cy="1010083"/>
          </a:xfrm>
          <a:prstGeom prst="rtTriangle">
            <a:avLst/>
          </a:prstGeom>
          <a:gradFill rotWithShape="0">
            <a:gsLst>
              <a:gs pos="0">
                <a:srgbClr val="085296">
                  <a:gamma/>
                  <a:shade val="60000"/>
                  <a:invGamma/>
                </a:srgbClr>
              </a:gs>
              <a:gs pos="100000">
                <a:srgbClr val="085296">
                  <a:alpha val="49001"/>
                </a:srgbClr>
              </a:gs>
            </a:gsLst>
            <a:lin ang="189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pic>
        <p:nvPicPr>
          <p:cNvPr id="3074" name="Picture 2" descr="LIOND Detoure">
            <a:extLst>
              <a:ext uri="{FF2B5EF4-FFF2-40B4-BE49-F238E27FC236}">
                <a16:creationId xmlns:a16="http://schemas.microsoft.com/office/drawing/2014/main" id="{3A6BD331-0437-4157-9CDA-646A7AD7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327" y="359482"/>
            <a:ext cx="616067" cy="5834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Image 9">
            <a:extLst>
              <a:ext uri="{FF2B5EF4-FFF2-40B4-BE49-F238E27FC236}">
                <a16:creationId xmlns:a16="http://schemas.microsoft.com/office/drawing/2014/main" id="{B2609DBD-C278-42DE-84E3-BA41FFF55C92}"/>
              </a:ext>
            </a:extLst>
          </p:cNvPr>
          <p:cNvPicPr>
            <a:picLocks noChangeAspect="1"/>
          </p:cNvPicPr>
          <p:nvPr/>
        </p:nvPicPr>
        <p:blipFill rotWithShape="1">
          <a:blip r:embed="rId4">
            <a:extLst>
              <a:ext uri="{28A0092B-C50C-407E-A947-70E740481C1C}">
                <a14:useLocalDpi xmlns:a14="http://schemas.microsoft.com/office/drawing/2010/main" val="0"/>
              </a:ext>
            </a:extLst>
          </a:blip>
          <a:srcRect t="17169" b="12732"/>
          <a:stretch/>
        </p:blipFill>
        <p:spPr>
          <a:xfrm>
            <a:off x="3762373" y="1785917"/>
            <a:ext cx="4667250" cy="851251"/>
          </a:xfrm>
          <a:prstGeom prst="rect">
            <a:avLst/>
          </a:prstGeom>
        </p:spPr>
      </p:pic>
      <p:pic>
        <p:nvPicPr>
          <p:cNvPr id="12" name="Image 11">
            <a:extLst>
              <a:ext uri="{FF2B5EF4-FFF2-40B4-BE49-F238E27FC236}">
                <a16:creationId xmlns:a16="http://schemas.microsoft.com/office/drawing/2014/main" id="{6BF4A811-ED7B-4029-8B65-85688AFDB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8120" y="2911125"/>
            <a:ext cx="4368480" cy="3328628"/>
          </a:xfrm>
          <a:prstGeom prst="rect">
            <a:avLst/>
          </a:prstGeom>
        </p:spPr>
      </p:pic>
      <p:pic>
        <p:nvPicPr>
          <p:cNvPr id="5" name="Image 4">
            <a:extLst>
              <a:ext uri="{FF2B5EF4-FFF2-40B4-BE49-F238E27FC236}">
                <a16:creationId xmlns:a16="http://schemas.microsoft.com/office/drawing/2014/main" id="{49D059A6-92D6-46A5-B1C7-69220EBDE242}"/>
              </a:ext>
            </a:extLst>
          </p:cNvPr>
          <p:cNvPicPr>
            <a:picLocks noChangeAspect="1"/>
          </p:cNvPicPr>
          <p:nvPr/>
        </p:nvPicPr>
        <p:blipFill>
          <a:blip r:embed="rId6"/>
          <a:stretch>
            <a:fillRect/>
          </a:stretch>
        </p:blipFill>
        <p:spPr>
          <a:xfrm>
            <a:off x="3878120" y="1800248"/>
            <a:ext cx="822523" cy="4125172"/>
          </a:xfrm>
          <a:prstGeom prst="rect">
            <a:avLst/>
          </a:prstGeom>
        </p:spPr>
      </p:pic>
      <p:pic>
        <p:nvPicPr>
          <p:cNvPr id="9" name="Image 8">
            <a:extLst>
              <a:ext uri="{FF2B5EF4-FFF2-40B4-BE49-F238E27FC236}">
                <a16:creationId xmlns:a16="http://schemas.microsoft.com/office/drawing/2014/main" id="{F6E2A6CA-3BD6-4692-BA2F-A279D8A81A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5779" y="1928988"/>
            <a:ext cx="957708" cy="3842954"/>
          </a:xfrm>
          <a:prstGeom prst="rect">
            <a:avLst/>
          </a:prstGeom>
        </p:spPr>
      </p:pic>
      <p:pic>
        <p:nvPicPr>
          <p:cNvPr id="13" name="Image 12">
            <a:extLst>
              <a:ext uri="{FF2B5EF4-FFF2-40B4-BE49-F238E27FC236}">
                <a16:creationId xmlns:a16="http://schemas.microsoft.com/office/drawing/2014/main" id="{F5879AC1-6360-4DDF-BDC6-680842E8AA2B}"/>
              </a:ext>
            </a:extLst>
          </p:cNvPr>
          <p:cNvPicPr>
            <a:picLocks noChangeAspect="1"/>
          </p:cNvPicPr>
          <p:nvPr/>
        </p:nvPicPr>
        <p:blipFill rotWithShape="1">
          <a:blip r:embed="rId8">
            <a:extLst>
              <a:ext uri="{28A0092B-C50C-407E-A947-70E740481C1C}">
                <a14:useLocalDpi xmlns:a14="http://schemas.microsoft.com/office/drawing/2010/main" val="0"/>
              </a:ext>
            </a:extLst>
          </a:blip>
          <a:srcRect l="15746" t="17384" r="17835" b="1780"/>
          <a:stretch/>
        </p:blipFill>
        <p:spPr>
          <a:xfrm>
            <a:off x="4457699" y="1050100"/>
            <a:ext cx="3200401" cy="653618"/>
          </a:xfrm>
          <a:prstGeom prst="rect">
            <a:avLst/>
          </a:prstGeom>
        </p:spPr>
      </p:pic>
      <p:sp>
        <p:nvSpPr>
          <p:cNvPr id="15" name="ZoneTexte 14">
            <a:extLst>
              <a:ext uri="{FF2B5EF4-FFF2-40B4-BE49-F238E27FC236}">
                <a16:creationId xmlns:a16="http://schemas.microsoft.com/office/drawing/2014/main" id="{A4941E37-9616-4A3D-975B-BD77D6733F27}"/>
              </a:ext>
            </a:extLst>
          </p:cNvPr>
          <p:cNvSpPr txBox="1"/>
          <p:nvPr/>
        </p:nvSpPr>
        <p:spPr>
          <a:xfrm>
            <a:off x="184400" y="1153917"/>
            <a:ext cx="1980302" cy="1200329"/>
          </a:xfrm>
          <a:prstGeom prst="rect">
            <a:avLst/>
          </a:prstGeom>
          <a:noFill/>
        </p:spPr>
        <p:txBody>
          <a:bodyPr wrap="square" rtlCol="0">
            <a:spAutoFit/>
          </a:bodyPr>
          <a:lstStyle/>
          <a:p>
            <a:pPr algn="ctr"/>
            <a:r>
              <a:rPr lang="fr-FR" dirty="0"/>
              <a:t>Insérez les images : Causes internationales détourées</a:t>
            </a:r>
          </a:p>
        </p:txBody>
      </p:sp>
      <p:sp>
        <p:nvSpPr>
          <p:cNvPr id="14" name="Espace réservé du numéro de diapositive 5">
            <a:extLst>
              <a:ext uri="{FF2B5EF4-FFF2-40B4-BE49-F238E27FC236}">
                <a16:creationId xmlns:a16="http://schemas.microsoft.com/office/drawing/2014/main" id="{5920625E-2D77-49B5-9A05-7DED13F4E2D0}"/>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54</a:t>
            </a:fld>
            <a:endParaRPr lang="fr-FR" sz="1800" b="1" dirty="0">
              <a:solidFill>
                <a:schemeClr val="tx1"/>
              </a:solidFill>
            </a:endParaRPr>
          </a:p>
        </p:txBody>
      </p:sp>
    </p:spTree>
    <p:extLst>
      <p:ext uri="{BB962C8B-B14F-4D97-AF65-F5344CB8AC3E}">
        <p14:creationId xmlns:p14="http://schemas.microsoft.com/office/powerpoint/2010/main" val="3103725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4" name="Rectangle 3">
            <a:extLst>
              <a:ext uri="{FF2B5EF4-FFF2-40B4-BE49-F238E27FC236}">
                <a16:creationId xmlns:a16="http://schemas.microsoft.com/office/drawing/2014/main" id="{6C93FE1E-59DA-4BC5-B112-99658905B39C}"/>
              </a:ext>
            </a:extLst>
          </p:cNvPr>
          <p:cNvSpPr/>
          <p:nvPr/>
        </p:nvSpPr>
        <p:spPr>
          <a:xfrm>
            <a:off x="3671848" y="-9524"/>
            <a:ext cx="4848301"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AutoShape 2">
            <a:extLst>
              <a:ext uri="{FF2B5EF4-FFF2-40B4-BE49-F238E27FC236}">
                <a16:creationId xmlns:a16="http://schemas.microsoft.com/office/drawing/2014/main" id="{C805224C-4C2F-4F54-BDEB-B342108FDE45}"/>
              </a:ext>
            </a:extLst>
          </p:cNvPr>
          <p:cNvSpPr>
            <a:spLocks noChangeArrowheads="1"/>
          </p:cNvSpPr>
          <p:nvPr/>
        </p:nvSpPr>
        <p:spPr bwMode="auto">
          <a:xfrm rot="10800000">
            <a:off x="5513568" y="9523"/>
            <a:ext cx="3006579" cy="1015651"/>
          </a:xfrm>
          <a:prstGeom prst="rtTriangle">
            <a:avLst/>
          </a:prstGeom>
          <a:gradFill rotWithShape="0">
            <a:gsLst>
              <a:gs pos="0">
                <a:srgbClr val="5B9BD5">
                  <a:gamma/>
                  <a:tint val="20000"/>
                  <a:invGamma/>
                </a:srgbClr>
              </a:gs>
              <a:gs pos="100000">
                <a:srgbClr val="5B9BD5"/>
              </a:gs>
            </a:gsLst>
            <a:lin ang="27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3" name="AutoShape 2">
            <a:extLst>
              <a:ext uri="{FF2B5EF4-FFF2-40B4-BE49-F238E27FC236}">
                <a16:creationId xmlns:a16="http://schemas.microsoft.com/office/drawing/2014/main" id="{9D4B1FE0-70F2-49DD-80F4-0BED888C9A2C}"/>
              </a:ext>
            </a:extLst>
          </p:cNvPr>
          <p:cNvSpPr>
            <a:spLocks noChangeArrowheads="1"/>
          </p:cNvSpPr>
          <p:nvPr/>
        </p:nvSpPr>
        <p:spPr bwMode="auto">
          <a:xfrm rot="21584310" flipV="1">
            <a:off x="3674138" y="8246"/>
            <a:ext cx="3001998" cy="1010083"/>
          </a:xfrm>
          <a:prstGeom prst="rtTriangle">
            <a:avLst/>
          </a:prstGeom>
          <a:gradFill rotWithShape="0">
            <a:gsLst>
              <a:gs pos="0">
                <a:srgbClr val="085296">
                  <a:gamma/>
                  <a:shade val="60000"/>
                  <a:invGamma/>
                </a:srgbClr>
              </a:gs>
              <a:gs pos="100000">
                <a:srgbClr val="085296">
                  <a:alpha val="49001"/>
                </a:srgbClr>
              </a:gs>
            </a:gsLst>
            <a:lin ang="189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6" name="ZoneTexte 5">
            <a:extLst>
              <a:ext uri="{FF2B5EF4-FFF2-40B4-BE49-F238E27FC236}">
                <a16:creationId xmlns:a16="http://schemas.microsoft.com/office/drawing/2014/main" id="{E1FFA350-60A3-4DFC-9034-84F749B988BD}"/>
              </a:ext>
            </a:extLst>
          </p:cNvPr>
          <p:cNvSpPr txBox="1"/>
          <p:nvPr/>
        </p:nvSpPr>
        <p:spPr>
          <a:xfrm>
            <a:off x="184400" y="1153917"/>
            <a:ext cx="1980302" cy="646331"/>
          </a:xfrm>
          <a:prstGeom prst="rect">
            <a:avLst/>
          </a:prstGeom>
          <a:noFill/>
        </p:spPr>
        <p:txBody>
          <a:bodyPr wrap="square" rtlCol="0">
            <a:spAutoFit/>
          </a:bodyPr>
          <a:lstStyle/>
          <a:p>
            <a:pPr algn="ctr"/>
            <a:r>
              <a:rPr lang="fr-FR" dirty="0"/>
              <a:t>Insérez votre blason</a:t>
            </a:r>
          </a:p>
        </p:txBody>
      </p:sp>
      <p:pic>
        <p:nvPicPr>
          <p:cNvPr id="3074" name="Picture 2" descr="LIOND Detoure">
            <a:extLst>
              <a:ext uri="{FF2B5EF4-FFF2-40B4-BE49-F238E27FC236}">
                <a16:creationId xmlns:a16="http://schemas.microsoft.com/office/drawing/2014/main" id="{3A6BD331-0437-4157-9CDA-646A7AD7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327" y="359482"/>
            <a:ext cx="616067" cy="5834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Image 9">
            <a:extLst>
              <a:ext uri="{FF2B5EF4-FFF2-40B4-BE49-F238E27FC236}">
                <a16:creationId xmlns:a16="http://schemas.microsoft.com/office/drawing/2014/main" id="{B2609DBD-C278-42DE-84E3-BA41FFF55C92}"/>
              </a:ext>
            </a:extLst>
          </p:cNvPr>
          <p:cNvPicPr>
            <a:picLocks noChangeAspect="1"/>
          </p:cNvPicPr>
          <p:nvPr/>
        </p:nvPicPr>
        <p:blipFill rotWithShape="1">
          <a:blip r:embed="rId4">
            <a:extLst>
              <a:ext uri="{28A0092B-C50C-407E-A947-70E740481C1C}">
                <a14:useLocalDpi xmlns:a14="http://schemas.microsoft.com/office/drawing/2010/main" val="0"/>
              </a:ext>
            </a:extLst>
          </a:blip>
          <a:srcRect t="17169" b="12732"/>
          <a:stretch/>
        </p:blipFill>
        <p:spPr>
          <a:xfrm>
            <a:off x="3762373" y="1785917"/>
            <a:ext cx="4667250" cy="851251"/>
          </a:xfrm>
          <a:prstGeom prst="rect">
            <a:avLst/>
          </a:prstGeom>
        </p:spPr>
      </p:pic>
      <p:pic>
        <p:nvPicPr>
          <p:cNvPr id="12" name="Image 11">
            <a:extLst>
              <a:ext uri="{FF2B5EF4-FFF2-40B4-BE49-F238E27FC236}">
                <a16:creationId xmlns:a16="http://schemas.microsoft.com/office/drawing/2014/main" id="{6BF4A811-ED7B-4029-8B65-85688AFDB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2037" y="3035819"/>
            <a:ext cx="4368480" cy="3328628"/>
          </a:xfrm>
          <a:prstGeom prst="rect">
            <a:avLst/>
          </a:prstGeom>
        </p:spPr>
      </p:pic>
      <p:pic>
        <p:nvPicPr>
          <p:cNvPr id="5" name="Image 4">
            <a:extLst>
              <a:ext uri="{FF2B5EF4-FFF2-40B4-BE49-F238E27FC236}">
                <a16:creationId xmlns:a16="http://schemas.microsoft.com/office/drawing/2014/main" id="{49D059A6-92D6-46A5-B1C7-69220EBDE242}"/>
              </a:ext>
            </a:extLst>
          </p:cNvPr>
          <p:cNvPicPr>
            <a:picLocks noChangeAspect="1"/>
          </p:cNvPicPr>
          <p:nvPr/>
        </p:nvPicPr>
        <p:blipFill>
          <a:blip r:embed="rId6"/>
          <a:stretch>
            <a:fillRect/>
          </a:stretch>
        </p:blipFill>
        <p:spPr>
          <a:xfrm>
            <a:off x="3878120" y="1800248"/>
            <a:ext cx="822523" cy="4125172"/>
          </a:xfrm>
          <a:prstGeom prst="rect">
            <a:avLst/>
          </a:prstGeom>
        </p:spPr>
      </p:pic>
      <p:pic>
        <p:nvPicPr>
          <p:cNvPr id="9" name="Image 8">
            <a:extLst>
              <a:ext uri="{FF2B5EF4-FFF2-40B4-BE49-F238E27FC236}">
                <a16:creationId xmlns:a16="http://schemas.microsoft.com/office/drawing/2014/main" id="{F6E2A6CA-3BD6-4692-BA2F-A279D8A81A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5779" y="1928988"/>
            <a:ext cx="957708" cy="3842954"/>
          </a:xfrm>
          <a:prstGeom prst="rect">
            <a:avLst/>
          </a:prstGeom>
        </p:spPr>
      </p:pic>
      <p:pic>
        <p:nvPicPr>
          <p:cNvPr id="13" name="Image 12">
            <a:extLst>
              <a:ext uri="{FF2B5EF4-FFF2-40B4-BE49-F238E27FC236}">
                <a16:creationId xmlns:a16="http://schemas.microsoft.com/office/drawing/2014/main" id="{F5879AC1-6360-4DDF-BDC6-680842E8AA2B}"/>
              </a:ext>
            </a:extLst>
          </p:cNvPr>
          <p:cNvPicPr>
            <a:picLocks noChangeAspect="1"/>
          </p:cNvPicPr>
          <p:nvPr/>
        </p:nvPicPr>
        <p:blipFill rotWithShape="1">
          <a:blip r:embed="rId8">
            <a:extLst>
              <a:ext uri="{28A0092B-C50C-407E-A947-70E740481C1C}">
                <a14:useLocalDpi xmlns:a14="http://schemas.microsoft.com/office/drawing/2010/main" val="0"/>
              </a:ext>
            </a:extLst>
          </a:blip>
          <a:srcRect l="15746" t="17384" r="17835" b="1780"/>
          <a:stretch/>
        </p:blipFill>
        <p:spPr>
          <a:xfrm>
            <a:off x="4457699" y="1050100"/>
            <a:ext cx="3200401" cy="653618"/>
          </a:xfrm>
          <a:prstGeom prst="rect">
            <a:avLst/>
          </a:prstGeom>
        </p:spPr>
      </p:pic>
      <p:pic>
        <p:nvPicPr>
          <p:cNvPr id="11" name="Image 10">
            <a:extLst>
              <a:ext uri="{FF2B5EF4-FFF2-40B4-BE49-F238E27FC236}">
                <a16:creationId xmlns:a16="http://schemas.microsoft.com/office/drawing/2014/main" id="{58FAB725-97F5-4983-8BE8-9014AC411C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7422" y="4681184"/>
            <a:ext cx="957709" cy="1126716"/>
          </a:xfrm>
          <a:prstGeom prst="rect">
            <a:avLst/>
          </a:prstGeom>
        </p:spPr>
      </p:pic>
      <p:sp>
        <p:nvSpPr>
          <p:cNvPr id="15" name="Espace réservé du numéro de diapositive 5">
            <a:extLst>
              <a:ext uri="{FF2B5EF4-FFF2-40B4-BE49-F238E27FC236}">
                <a16:creationId xmlns:a16="http://schemas.microsoft.com/office/drawing/2014/main" id="{70F1DBE9-8E0A-4CF6-BB93-40173D0E1CBC}"/>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55</a:t>
            </a:fld>
            <a:endParaRPr lang="fr-FR" sz="1800" b="1" dirty="0">
              <a:solidFill>
                <a:schemeClr val="tx1"/>
              </a:solidFill>
            </a:endParaRPr>
          </a:p>
        </p:txBody>
      </p:sp>
    </p:spTree>
    <p:extLst>
      <p:ext uri="{BB962C8B-B14F-4D97-AF65-F5344CB8AC3E}">
        <p14:creationId xmlns:p14="http://schemas.microsoft.com/office/powerpoint/2010/main" val="3044800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4" name="Rectangle 3">
            <a:extLst>
              <a:ext uri="{FF2B5EF4-FFF2-40B4-BE49-F238E27FC236}">
                <a16:creationId xmlns:a16="http://schemas.microsoft.com/office/drawing/2014/main" id="{6C93FE1E-59DA-4BC5-B112-99658905B39C}"/>
              </a:ext>
            </a:extLst>
          </p:cNvPr>
          <p:cNvSpPr/>
          <p:nvPr/>
        </p:nvSpPr>
        <p:spPr>
          <a:xfrm>
            <a:off x="3671848" y="-9524"/>
            <a:ext cx="4848301"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AutoShape 2">
            <a:extLst>
              <a:ext uri="{FF2B5EF4-FFF2-40B4-BE49-F238E27FC236}">
                <a16:creationId xmlns:a16="http://schemas.microsoft.com/office/drawing/2014/main" id="{C805224C-4C2F-4F54-BDEB-B342108FDE45}"/>
              </a:ext>
            </a:extLst>
          </p:cNvPr>
          <p:cNvSpPr>
            <a:spLocks noChangeArrowheads="1"/>
          </p:cNvSpPr>
          <p:nvPr/>
        </p:nvSpPr>
        <p:spPr bwMode="auto">
          <a:xfrm rot="10800000">
            <a:off x="5513568" y="9523"/>
            <a:ext cx="3006579" cy="1015651"/>
          </a:xfrm>
          <a:prstGeom prst="rtTriangle">
            <a:avLst/>
          </a:prstGeom>
          <a:gradFill rotWithShape="0">
            <a:gsLst>
              <a:gs pos="0">
                <a:srgbClr val="5B9BD5">
                  <a:gamma/>
                  <a:tint val="20000"/>
                  <a:invGamma/>
                </a:srgbClr>
              </a:gs>
              <a:gs pos="100000">
                <a:srgbClr val="5B9BD5"/>
              </a:gs>
            </a:gsLst>
            <a:lin ang="27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3" name="AutoShape 2">
            <a:extLst>
              <a:ext uri="{FF2B5EF4-FFF2-40B4-BE49-F238E27FC236}">
                <a16:creationId xmlns:a16="http://schemas.microsoft.com/office/drawing/2014/main" id="{9D4B1FE0-70F2-49DD-80F4-0BED888C9A2C}"/>
              </a:ext>
            </a:extLst>
          </p:cNvPr>
          <p:cNvSpPr>
            <a:spLocks noChangeArrowheads="1"/>
          </p:cNvSpPr>
          <p:nvPr/>
        </p:nvSpPr>
        <p:spPr bwMode="auto">
          <a:xfrm rot="21584310" flipV="1">
            <a:off x="3674138" y="8246"/>
            <a:ext cx="3001998" cy="1010083"/>
          </a:xfrm>
          <a:prstGeom prst="rtTriangle">
            <a:avLst/>
          </a:prstGeom>
          <a:gradFill rotWithShape="0">
            <a:gsLst>
              <a:gs pos="0">
                <a:srgbClr val="085296">
                  <a:gamma/>
                  <a:shade val="60000"/>
                  <a:invGamma/>
                </a:srgbClr>
              </a:gs>
              <a:gs pos="100000">
                <a:srgbClr val="085296">
                  <a:alpha val="49001"/>
                </a:srgbClr>
              </a:gs>
            </a:gsLst>
            <a:lin ang="189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6" name="ZoneTexte 5">
            <a:extLst>
              <a:ext uri="{FF2B5EF4-FFF2-40B4-BE49-F238E27FC236}">
                <a16:creationId xmlns:a16="http://schemas.microsoft.com/office/drawing/2014/main" id="{E1FFA350-60A3-4DFC-9034-84F749B988BD}"/>
              </a:ext>
            </a:extLst>
          </p:cNvPr>
          <p:cNvSpPr txBox="1"/>
          <p:nvPr/>
        </p:nvSpPr>
        <p:spPr>
          <a:xfrm>
            <a:off x="184400" y="1153917"/>
            <a:ext cx="2387350" cy="923330"/>
          </a:xfrm>
          <a:prstGeom prst="rect">
            <a:avLst/>
          </a:prstGeom>
          <a:noFill/>
        </p:spPr>
        <p:txBody>
          <a:bodyPr wrap="square" rtlCol="0">
            <a:spAutoFit/>
          </a:bodyPr>
          <a:lstStyle/>
          <a:p>
            <a:pPr algn="ctr"/>
            <a:r>
              <a:rPr lang="fr-FR" dirty="0"/>
              <a:t>Insérez une forme rectangulaire avec un fond couleur uni.</a:t>
            </a:r>
          </a:p>
        </p:txBody>
      </p:sp>
      <p:pic>
        <p:nvPicPr>
          <p:cNvPr id="3074" name="Picture 2" descr="LIOND Detoure">
            <a:extLst>
              <a:ext uri="{FF2B5EF4-FFF2-40B4-BE49-F238E27FC236}">
                <a16:creationId xmlns:a16="http://schemas.microsoft.com/office/drawing/2014/main" id="{3A6BD331-0437-4157-9CDA-646A7AD7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327" y="359482"/>
            <a:ext cx="616067" cy="5834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Image 9">
            <a:extLst>
              <a:ext uri="{FF2B5EF4-FFF2-40B4-BE49-F238E27FC236}">
                <a16:creationId xmlns:a16="http://schemas.microsoft.com/office/drawing/2014/main" id="{B2609DBD-C278-42DE-84E3-BA41FFF55C92}"/>
              </a:ext>
            </a:extLst>
          </p:cNvPr>
          <p:cNvPicPr>
            <a:picLocks noChangeAspect="1"/>
          </p:cNvPicPr>
          <p:nvPr/>
        </p:nvPicPr>
        <p:blipFill rotWithShape="1">
          <a:blip r:embed="rId4">
            <a:extLst>
              <a:ext uri="{28A0092B-C50C-407E-A947-70E740481C1C}">
                <a14:useLocalDpi xmlns:a14="http://schemas.microsoft.com/office/drawing/2010/main" val="0"/>
              </a:ext>
            </a:extLst>
          </a:blip>
          <a:srcRect t="17169" b="12732"/>
          <a:stretch/>
        </p:blipFill>
        <p:spPr>
          <a:xfrm>
            <a:off x="3762373" y="1785917"/>
            <a:ext cx="4667250" cy="851251"/>
          </a:xfrm>
          <a:prstGeom prst="rect">
            <a:avLst/>
          </a:prstGeom>
        </p:spPr>
      </p:pic>
      <p:pic>
        <p:nvPicPr>
          <p:cNvPr id="12" name="Image 11">
            <a:extLst>
              <a:ext uri="{FF2B5EF4-FFF2-40B4-BE49-F238E27FC236}">
                <a16:creationId xmlns:a16="http://schemas.microsoft.com/office/drawing/2014/main" id="{6BF4A811-ED7B-4029-8B65-85688AFDB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2037" y="2788169"/>
            <a:ext cx="4368480" cy="3328628"/>
          </a:xfrm>
          <a:prstGeom prst="rect">
            <a:avLst/>
          </a:prstGeom>
        </p:spPr>
      </p:pic>
      <p:pic>
        <p:nvPicPr>
          <p:cNvPr id="5" name="Image 4">
            <a:extLst>
              <a:ext uri="{FF2B5EF4-FFF2-40B4-BE49-F238E27FC236}">
                <a16:creationId xmlns:a16="http://schemas.microsoft.com/office/drawing/2014/main" id="{49D059A6-92D6-46A5-B1C7-69220EBDE242}"/>
              </a:ext>
            </a:extLst>
          </p:cNvPr>
          <p:cNvPicPr>
            <a:picLocks noChangeAspect="1"/>
          </p:cNvPicPr>
          <p:nvPr/>
        </p:nvPicPr>
        <p:blipFill>
          <a:blip r:embed="rId6"/>
          <a:stretch>
            <a:fillRect/>
          </a:stretch>
        </p:blipFill>
        <p:spPr>
          <a:xfrm>
            <a:off x="3902036" y="1720167"/>
            <a:ext cx="798607" cy="4005227"/>
          </a:xfrm>
          <a:prstGeom prst="rect">
            <a:avLst/>
          </a:prstGeom>
        </p:spPr>
      </p:pic>
      <p:pic>
        <p:nvPicPr>
          <p:cNvPr id="9" name="Image 8">
            <a:extLst>
              <a:ext uri="{FF2B5EF4-FFF2-40B4-BE49-F238E27FC236}">
                <a16:creationId xmlns:a16="http://schemas.microsoft.com/office/drawing/2014/main" id="{F6E2A6CA-3BD6-4692-BA2F-A279D8A81A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5779" y="1776588"/>
            <a:ext cx="957708" cy="3842954"/>
          </a:xfrm>
          <a:prstGeom prst="rect">
            <a:avLst/>
          </a:prstGeom>
        </p:spPr>
      </p:pic>
      <p:pic>
        <p:nvPicPr>
          <p:cNvPr id="13" name="Image 12">
            <a:extLst>
              <a:ext uri="{FF2B5EF4-FFF2-40B4-BE49-F238E27FC236}">
                <a16:creationId xmlns:a16="http://schemas.microsoft.com/office/drawing/2014/main" id="{F5879AC1-6360-4DDF-BDC6-680842E8AA2B}"/>
              </a:ext>
            </a:extLst>
          </p:cNvPr>
          <p:cNvPicPr>
            <a:picLocks noChangeAspect="1"/>
          </p:cNvPicPr>
          <p:nvPr/>
        </p:nvPicPr>
        <p:blipFill rotWithShape="1">
          <a:blip r:embed="rId8">
            <a:extLst>
              <a:ext uri="{28A0092B-C50C-407E-A947-70E740481C1C}">
                <a14:useLocalDpi xmlns:a14="http://schemas.microsoft.com/office/drawing/2010/main" val="0"/>
              </a:ext>
            </a:extLst>
          </a:blip>
          <a:srcRect l="15746" t="17384" r="17835" b="1780"/>
          <a:stretch/>
        </p:blipFill>
        <p:spPr>
          <a:xfrm>
            <a:off x="4457699" y="1050100"/>
            <a:ext cx="3200401" cy="653618"/>
          </a:xfrm>
          <a:prstGeom prst="rect">
            <a:avLst/>
          </a:prstGeom>
        </p:spPr>
      </p:pic>
      <p:pic>
        <p:nvPicPr>
          <p:cNvPr id="11" name="Image 10">
            <a:extLst>
              <a:ext uri="{FF2B5EF4-FFF2-40B4-BE49-F238E27FC236}">
                <a16:creationId xmlns:a16="http://schemas.microsoft.com/office/drawing/2014/main" id="{58FAB725-97F5-4983-8BE8-9014AC411C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7422" y="4376384"/>
            <a:ext cx="957709" cy="1126716"/>
          </a:xfrm>
          <a:prstGeom prst="rect">
            <a:avLst/>
          </a:prstGeom>
        </p:spPr>
      </p:pic>
      <p:pic>
        <p:nvPicPr>
          <p:cNvPr id="14" name="Image 13">
            <a:extLst>
              <a:ext uri="{FF2B5EF4-FFF2-40B4-BE49-F238E27FC236}">
                <a16:creationId xmlns:a16="http://schemas.microsoft.com/office/drawing/2014/main" id="{BF8600AC-151B-44CB-BC17-BD526E9AE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71848" y="6067521"/>
            <a:ext cx="4848299" cy="800000"/>
          </a:xfrm>
          <a:prstGeom prst="rect">
            <a:avLst/>
          </a:prstGeom>
        </p:spPr>
      </p:pic>
      <p:sp>
        <p:nvSpPr>
          <p:cNvPr id="16" name="Espace réservé du numéro de diapositive 5">
            <a:extLst>
              <a:ext uri="{FF2B5EF4-FFF2-40B4-BE49-F238E27FC236}">
                <a16:creationId xmlns:a16="http://schemas.microsoft.com/office/drawing/2014/main" id="{80239AE7-1C8E-47D0-9CDE-70274E349EB7}"/>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56</a:t>
            </a:fld>
            <a:endParaRPr lang="fr-FR" sz="1800" b="1" dirty="0">
              <a:solidFill>
                <a:schemeClr val="tx1"/>
              </a:solidFill>
            </a:endParaRPr>
          </a:p>
        </p:txBody>
      </p:sp>
    </p:spTree>
    <p:extLst>
      <p:ext uri="{BB962C8B-B14F-4D97-AF65-F5344CB8AC3E}">
        <p14:creationId xmlns:p14="http://schemas.microsoft.com/office/powerpoint/2010/main" val="2900563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4" name="Rectangle 3">
            <a:extLst>
              <a:ext uri="{FF2B5EF4-FFF2-40B4-BE49-F238E27FC236}">
                <a16:creationId xmlns:a16="http://schemas.microsoft.com/office/drawing/2014/main" id="{6C93FE1E-59DA-4BC5-B112-99658905B39C}"/>
              </a:ext>
            </a:extLst>
          </p:cNvPr>
          <p:cNvSpPr/>
          <p:nvPr/>
        </p:nvSpPr>
        <p:spPr>
          <a:xfrm>
            <a:off x="3671848" y="-9524"/>
            <a:ext cx="4848301"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AutoShape 2">
            <a:extLst>
              <a:ext uri="{FF2B5EF4-FFF2-40B4-BE49-F238E27FC236}">
                <a16:creationId xmlns:a16="http://schemas.microsoft.com/office/drawing/2014/main" id="{C805224C-4C2F-4F54-BDEB-B342108FDE45}"/>
              </a:ext>
            </a:extLst>
          </p:cNvPr>
          <p:cNvSpPr>
            <a:spLocks noChangeArrowheads="1"/>
          </p:cNvSpPr>
          <p:nvPr/>
        </p:nvSpPr>
        <p:spPr bwMode="auto">
          <a:xfrm rot="10800000">
            <a:off x="5513568" y="9523"/>
            <a:ext cx="3006579" cy="1015651"/>
          </a:xfrm>
          <a:prstGeom prst="rtTriangle">
            <a:avLst/>
          </a:prstGeom>
          <a:gradFill rotWithShape="0">
            <a:gsLst>
              <a:gs pos="0">
                <a:srgbClr val="5B9BD5">
                  <a:gamma/>
                  <a:tint val="20000"/>
                  <a:invGamma/>
                </a:srgbClr>
              </a:gs>
              <a:gs pos="100000">
                <a:srgbClr val="5B9BD5"/>
              </a:gs>
            </a:gsLst>
            <a:lin ang="27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3" name="AutoShape 2">
            <a:extLst>
              <a:ext uri="{FF2B5EF4-FFF2-40B4-BE49-F238E27FC236}">
                <a16:creationId xmlns:a16="http://schemas.microsoft.com/office/drawing/2014/main" id="{9D4B1FE0-70F2-49DD-80F4-0BED888C9A2C}"/>
              </a:ext>
            </a:extLst>
          </p:cNvPr>
          <p:cNvSpPr>
            <a:spLocks noChangeArrowheads="1"/>
          </p:cNvSpPr>
          <p:nvPr/>
        </p:nvSpPr>
        <p:spPr bwMode="auto">
          <a:xfrm rot="21584310" flipV="1">
            <a:off x="3674138" y="8246"/>
            <a:ext cx="3001998" cy="1010083"/>
          </a:xfrm>
          <a:prstGeom prst="rtTriangle">
            <a:avLst/>
          </a:prstGeom>
          <a:gradFill rotWithShape="0">
            <a:gsLst>
              <a:gs pos="0">
                <a:srgbClr val="085296">
                  <a:gamma/>
                  <a:shade val="60000"/>
                  <a:invGamma/>
                </a:srgbClr>
              </a:gs>
              <a:gs pos="100000">
                <a:srgbClr val="085296">
                  <a:alpha val="49001"/>
                </a:srgbClr>
              </a:gs>
            </a:gsLst>
            <a:lin ang="1890000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6" name="ZoneTexte 5">
            <a:extLst>
              <a:ext uri="{FF2B5EF4-FFF2-40B4-BE49-F238E27FC236}">
                <a16:creationId xmlns:a16="http://schemas.microsoft.com/office/drawing/2014/main" id="{E1FFA350-60A3-4DFC-9034-84F749B988BD}"/>
              </a:ext>
            </a:extLst>
          </p:cNvPr>
          <p:cNvSpPr txBox="1"/>
          <p:nvPr/>
        </p:nvSpPr>
        <p:spPr>
          <a:xfrm>
            <a:off x="193925" y="1050100"/>
            <a:ext cx="1980302" cy="1200329"/>
          </a:xfrm>
          <a:prstGeom prst="rect">
            <a:avLst/>
          </a:prstGeom>
          <a:noFill/>
        </p:spPr>
        <p:txBody>
          <a:bodyPr wrap="square" rtlCol="0">
            <a:spAutoFit/>
          </a:bodyPr>
          <a:lstStyle/>
          <a:p>
            <a:pPr algn="ctr"/>
            <a:r>
              <a:rPr lang="fr-FR" dirty="0"/>
              <a:t>Insérez texte dans la forme.</a:t>
            </a:r>
          </a:p>
          <a:p>
            <a:pPr algn="ctr"/>
            <a:endParaRPr lang="fr-FR" dirty="0"/>
          </a:p>
          <a:p>
            <a:pPr algn="ctr"/>
            <a:r>
              <a:rPr lang="fr-FR" dirty="0"/>
              <a:t>Version définitive.</a:t>
            </a:r>
          </a:p>
        </p:txBody>
      </p:sp>
      <p:pic>
        <p:nvPicPr>
          <p:cNvPr id="3074" name="Picture 2" descr="LIOND Detoure">
            <a:extLst>
              <a:ext uri="{FF2B5EF4-FFF2-40B4-BE49-F238E27FC236}">
                <a16:creationId xmlns:a16="http://schemas.microsoft.com/office/drawing/2014/main" id="{3A6BD331-0437-4157-9CDA-646A7AD7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327" y="359482"/>
            <a:ext cx="616067" cy="5834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Image 9">
            <a:extLst>
              <a:ext uri="{FF2B5EF4-FFF2-40B4-BE49-F238E27FC236}">
                <a16:creationId xmlns:a16="http://schemas.microsoft.com/office/drawing/2014/main" id="{B2609DBD-C278-42DE-84E3-BA41FFF55C92}"/>
              </a:ext>
            </a:extLst>
          </p:cNvPr>
          <p:cNvPicPr>
            <a:picLocks noChangeAspect="1"/>
          </p:cNvPicPr>
          <p:nvPr/>
        </p:nvPicPr>
        <p:blipFill rotWithShape="1">
          <a:blip r:embed="rId4">
            <a:extLst>
              <a:ext uri="{28A0092B-C50C-407E-A947-70E740481C1C}">
                <a14:useLocalDpi xmlns:a14="http://schemas.microsoft.com/office/drawing/2010/main" val="0"/>
              </a:ext>
            </a:extLst>
          </a:blip>
          <a:srcRect t="17169" b="12732"/>
          <a:stretch/>
        </p:blipFill>
        <p:spPr>
          <a:xfrm>
            <a:off x="3762373" y="1785917"/>
            <a:ext cx="4667250" cy="851251"/>
          </a:xfrm>
          <a:prstGeom prst="rect">
            <a:avLst/>
          </a:prstGeom>
        </p:spPr>
      </p:pic>
      <p:pic>
        <p:nvPicPr>
          <p:cNvPr id="12" name="Image 11">
            <a:extLst>
              <a:ext uri="{FF2B5EF4-FFF2-40B4-BE49-F238E27FC236}">
                <a16:creationId xmlns:a16="http://schemas.microsoft.com/office/drawing/2014/main" id="{6BF4A811-ED7B-4029-8B65-85688AFDB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2037" y="2788169"/>
            <a:ext cx="4368480" cy="3328628"/>
          </a:xfrm>
          <a:prstGeom prst="rect">
            <a:avLst/>
          </a:prstGeom>
        </p:spPr>
      </p:pic>
      <p:pic>
        <p:nvPicPr>
          <p:cNvPr id="5" name="Image 4">
            <a:extLst>
              <a:ext uri="{FF2B5EF4-FFF2-40B4-BE49-F238E27FC236}">
                <a16:creationId xmlns:a16="http://schemas.microsoft.com/office/drawing/2014/main" id="{49D059A6-92D6-46A5-B1C7-69220EBDE242}"/>
              </a:ext>
            </a:extLst>
          </p:cNvPr>
          <p:cNvPicPr>
            <a:picLocks noChangeAspect="1"/>
          </p:cNvPicPr>
          <p:nvPr/>
        </p:nvPicPr>
        <p:blipFill>
          <a:blip r:embed="rId6"/>
          <a:stretch>
            <a:fillRect/>
          </a:stretch>
        </p:blipFill>
        <p:spPr>
          <a:xfrm>
            <a:off x="3902036" y="1720167"/>
            <a:ext cx="798607" cy="4005227"/>
          </a:xfrm>
          <a:prstGeom prst="rect">
            <a:avLst/>
          </a:prstGeom>
        </p:spPr>
      </p:pic>
      <p:pic>
        <p:nvPicPr>
          <p:cNvPr id="9" name="Image 8">
            <a:extLst>
              <a:ext uri="{FF2B5EF4-FFF2-40B4-BE49-F238E27FC236}">
                <a16:creationId xmlns:a16="http://schemas.microsoft.com/office/drawing/2014/main" id="{F6E2A6CA-3BD6-4692-BA2F-A279D8A81A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5779" y="1776588"/>
            <a:ext cx="957708" cy="3842954"/>
          </a:xfrm>
          <a:prstGeom prst="rect">
            <a:avLst/>
          </a:prstGeom>
        </p:spPr>
      </p:pic>
      <p:pic>
        <p:nvPicPr>
          <p:cNvPr id="13" name="Image 12">
            <a:extLst>
              <a:ext uri="{FF2B5EF4-FFF2-40B4-BE49-F238E27FC236}">
                <a16:creationId xmlns:a16="http://schemas.microsoft.com/office/drawing/2014/main" id="{F5879AC1-6360-4DDF-BDC6-680842E8AA2B}"/>
              </a:ext>
            </a:extLst>
          </p:cNvPr>
          <p:cNvPicPr>
            <a:picLocks noChangeAspect="1"/>
          </p:cNvPicPr>
          <p:nvPr/>
        </p:nvPicPr>
        <p:blipFill rotWithShape="1">
          <a:blip r:embed="rId8">
            <a:extLst>
              <a:ext uri="{28A0092B-C50C-407E-A947-70E740481C1C}">
                <a14:useLocalDpi xmlns:a14="http://schemas.microsoft.com/office/drawing/2010/main" val="0"/>
              </a:ext>
            </a:extLst>
          </a:blip>
          <a:srcRect l="15746" t="17384" r="17835" b="1780"/>
          <a:stretch/>
        </p:blipFill>
        <p:spPr>
          <a:xfrm>
            <a:off x="4457699" y="1050100"/>
            <a:ext cx="3200401" cy="653618"/>
          </a:xfrm>
          <a:prstGeom prst="rect">
            <a:avLst/>
          </a:prstGeom>
        </p:spPr>
      </p:pic>
      <p:pic>
        <p:nvPicPr>
          <p:cNvPr id="11" name="Image 10">
            <a:extLst>
              <a:ext uri="{FF2B5EF4-FFF2-40B4-BE49-F238E27FC236}">
                <a16:creationId xmlns:a16="http://schemas.microsoft.com/office/drawing/2014/main" id="{58FAB725-97F5-4983-8BE8-9014AC411C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7422" y="4376384"/>
            <a:ext cx="957709" cy="1126716"/>
          </a:xfrm>
          <a:prstGeom prst="rect">
            <a:avLst/>
          </a:prstGeom>
        </p:spPr>
      </p:pic>
      <p:pic>
        <p:nvPicPr>
          <p:cNvPr id="14" name="Image 13">
            <a:extLst>
              <a:ext uri="{FF2B5EF4-FFF2-40B4-BE49-F238E27FC236}">
                <a16:creationId xmlns:a16="http://schemas.microsoft.com/office/drawing/2014/main" id="{BF8600AC-151B-44CB-BC17-BD526E9AE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71848" y="6067521"/>
            <a:ext cx="4848299" cy="800000"/>
          </a:xfrm>
          <a:prstGeom prst="rect">
            <a:avLst/>
          </a:prstGeom>
        </p:spPr>
      </p:pic>
      <p:sp>
        <p:nvSpPr>
          <p:cNvPr id="16" name="ZoneTexte 15">
            <a:extLst>
              <a:ext uri="{FF2B5EF4-FFF2-40B4-BE49-F238E27FC236}">
                <a16:creationId xmlns:a16="http://schemas.microsoft.com/office/drawing/2014/main" id="{5760457E-3A78-432D-8659-70C7B2302E06}"/>
              </a:ext>
            </a:extLst>
          </p:cNvPr>
          <p:cNvSpPr txBox="1"/>
          <p:nvPr/>
        </p:nvSpPr>
        <p:spPr>
          <a:xfrm>
            <a:off x="4952694" y="6144355"/>
            <a:ext cx="2467281" cy="646331"/>
          </a:xfrm>
          <a:prstGeom prst="rect">
            <a:avLst/>
          </a:prstGeom>
          <a:noFill/>
        </p:spPr>
        <p:txBody>
          <a:bodyPr wrap="square" rtlCol="0">
            <a:spAutoFit/>
          </a:bodyPr>
          <a:lstStyle/>
          <a:p>
            <a:pPr algn="ctr"/>
            <a:r>
              <a:rPr lang="fr-FR" sz="1200" b="1" dirty="0">
                <a:solidFill>
                  <a:schemeClr val="accent1">
                    <a:lumMod val="50000"/>
                  </a:schemeClr>
                </a:solidFill>
              </a:rPr>
              <a:t>LIONS CLUB ELANCOURT Aqualina</a:t>
            </a:r>
          </a:p>
          <a:p>
            <a:pPr algn="ctr"/>
            <a:r>
              <a:rPr lang="fr-FR" sz="1200" dirty="0">
                <a:solidFill>
                  <a:schemeClr val="accent1">
                    <a:lumMod val="50000"/>
                  </a:schemeClr>
                </a:solidFill>
              </a:rPr>
              <a:t>4 allée Guy BONIFACE</a:t>
            </a:r>
          </a:p>
          <a:p>
            <a:pPr algn="ctr"/>
            <a:r>
              <a:rPr lang="fr-FR" sz="1200" dirty="0">
                <a:solidFill>
                  <a:schemeClr val="accent1">
                    <a:lumMod val="50000"/>
                  </a:schemeClr>
                </a:solidFill>
              </a:rPr>
              <a:t>78990 ELANCOURT</a:t>
            </a:r>
          </a:p>
        </p:txBody>
      </p:sp>
      <p:sp>
        <p:nvSpPr>
          <p:cNvPr id="17" name="Espace réservé du numéro de diapositive 5">
            <a:extLst>
              <a:ext uri="{FF2B5EF4-FFF2-40B4-BE49-F238E27FC236}">
                <a16:creationId xmlns:a16="http://schemas.microsoft.com/office/drawing/2014/main" id="{6F716E10-71B9-4943-8F6F-FB68AF4399A9}"/>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57</a:t>
            </a:fld>
            <a:endParaRPr lang="fr-FR" sz="1800" b="1" dirty="0">
              <a:solidFill>
                <a:schemeClr val="tx1"/>
              </a:solidFill>
            </a:endParaRPr>
          </a:p>
        </p:txBody>
      </p:sp>
    </p:spTree>
    <p:extLst>
      <p:ext uri="{BB962C8B-B14F-4D97-AF65-F5344CB8AC3E}">
        <p14:creationId xmlns:p14="http://schemas.microsoft.com/office/powerpoint/2010/main" val="4026241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0A833D-4BBB-4B60-AA55-A327FD8D7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6"/>
            <a:ext cx="12192000" cy="6858000"/>
          </a:xfrm>
          <a:prstGeom prst="rect">
            <a:avLst/>
          </a:prstGeom>
        </p:spPr>
      </p:pic>
      <p:sp>
        <p:nvSpPr>
          <p:cNvPr id="2" name="Titre 1">
            <a:extLst>
              <a:ext uri="{FF2B5EF4-FFF2-40B4-BE49-F238E27FC236}">
                <a16:creationId xmlns:a16="http://schemas.microsoft.com/office/drawing/2014/main" id="{09C9371C-B20B-45A7-A466-C51A4EBC55CE}"/>
              </a:ext>
            </a:extLst>
          </p:cNvPr>
          <p:cNvSpPr>
            <a:spLocks noGrp="1"/>
          </p:cNvSpPr>
          <p:nvPr>
            <p:ph type="title"/>
          </p:nvPr>
        </p:nvSpPr>
        <p:spPr>
          <a:xfrm>
            <a:off x="0" y="482977"/>
            <a:ext cx="10515600" cy="528500"/>
          </a:xfrm>
        </p:spPr>
        <p:txBody>
          <a:bodyPr>
            <a:noAutofit/>
          </a:bodyPr>
          <a:lstStyle/>
          <a:p>
            <a:pPr algn="ctr"/>
            <a:r>
              <a:rPr lang="fr-FR" sz="3600" b="1" dirty="0">
                <a:latin typeface="Times New Roman" panose="02020603050405020304" pitchFamily="18" charset="0"/>
                <a:cs typeface="Times New Roman" panose="02020603050405020304" pitchFamily="18" charset="0"/>
              </a:rPr>
              <a:t>Conclusion</a:t>
            </a:r>
          </a:p>
        </p:txBody>
      </p:sp>
      <p:sp>
        <p:nvSpPr>
          <p:cNvPr id="3" name="Espace réservé du contenu 2">
            <a:extLst>
              <a:ext uri="{FF2B5EF4-FFF2-40B4-BE49-F238E27FC236}">
                <a16:creationId xmlns:a16="http://schemas.microsoft.com/office/drawing/2014/main" id="{59C15AF6-3EEC-4403-B393-491ED1537D1D}"/>
              </a:ext>
            </a:extLst>
          </p:cNvPr>
          <p:cNvSpPr>
            <a:spLocks noGrp="1"/>
          </p:cNvSpPr>
          <p:nvPr>
            <p:ph idx="1"/>
          </p:nvPr>
        </p:nvSpPr>
        <p:spPr>
          <a:xfrm>
            <a:off x="1319925" y="1724354"/>
            <a:ext cx="9746181" cy="3642114"/>
          </a:xfrm>
        </p:spPr>
        <p:txBody>
          <a:bodyPr>
            <a:noAutofit/>
          </a:bodyPr>
          <a:lstStyle/>
          <a:p>
            <a:pPr algn="just">
              <a:lnSpc>
                <a:spcPct val="100000"/>
              </a:lnSpc>
              <a:spcBef>
                <a:spcPts val="0"/>
              </a:spcBef>
            </a:pPr>
            <a:r>
              <a:rPr lang="fr-FR" sz="1800" dirty="0"/>
              <a:t>Si vous êtes à l’aise avec l’outil informatique,  à force d’utilisation, vous allez continuer à progresser,  à vous améliorer et être de plus en plus efficace. </a:t>
            </a:r>
          </a:p>
          <a:p>
            <a:pPr algn="just">
              <a:lnSpc>
                <a:spcPct val="100000"/>
              </a:lnSpc>
              <a:spcBef>
                <a:spcPts val="0"/>
              </a:spcBef>
            </a:pPr>
            <a:r>
              <a:rPr lang="fr-FR" sz="1800" dirty="0"/>
              <a:t>Pour les personnes moins à l’aise avec l’informatique, pas de panique. Commencez doucement. </a:t>
            </a:r>
            <a:r>
              <a:rPr lang="fr-FR" sz="1800" dirty="0" err="1"/>
              <a:t>Power-Point</a:t>
            </a:r>
            <a:r>
              <a:rPr lang="fr-FR" sz="1800" dirty="0"/>
              <a:t> et Publisher ont été conçu pour être facile d’utilisation et être utilisable par la majorité d’entres nous. A force d’utilisation, vous verrez vos réalisations s’améliorer et vous enregistrerez vos progrès de jour en jour. C’est une question de temps. N’hésitez pas a regarder les tutos disponibles sur internet pour vous améliorer et progresser plus vite.</a:t>
            </a:r>
          </a:p>
          <a:p>
            <a:pPr algn="just">
              <a:lnSpc>
                <a:spcPct val="100000"/>
              </a:lnSpc>
              <a:spcBef>
                <a:spcPts val="0"/>
              </a:spcBef>
            </a:pPr>
            <a:r>
              <a:rPr lang="fr-FR" sz="1800" dirty="0"/>
              <a:t>Soyez imaginatif, créatif et inventif. Laisser libre court à votre imagination.</a:t>
            </a:r>
          </a:p>
          <a:p>
            <a:pPr algn="just">
              <a:lnSpc>
                <a:spcPct val="100000"/>
              </a:lnSpc>
              <a:spcBef>
                <a:spcPts val="0"/>
              </a:spcBef>
            </a:pPr>
            <a:r>
              <a:rPr lang="fr-FR" sz="1800" dirty="0"/>
              <a:t>Au cours de vos vagabondages sur internet et les réseaux sociaux où sur les sites dédiés, constituez vous une banque d’images susceptibles de vous servir lors de vos créations.</a:t>
            </a:r>
          </a:p>
          <a:p>
            <a:pPr marL="989013" algn="just">
              <a:lnSpc>
                <a:spcPct val="100000"/>
              </a:lnSpc>
              <a:spcBef>
                <a:spcPts val="0"/>
              </a:spcBef>
            </a:pPr>
            <a:r>
              <a:rPr lang="fr-FR" sz="1800" dirty="0"/>
              <a:t>Quelques sites à votre disposition d’images libres de droits (liste non exhaustive) </a:t>
            </a:r>
          </a:p>
          <a:p>
            <a:pPr marL="989013" algn="just">
              <a:lnSpc>
                <a:spcPct val="100000"/>
              </a:lnSpc>
              <a:spcBef>
                <a:spcPts val="0"/>
              </a:spcBef>
            </a:pPr>
            <a:r>
              <a:rPr lang="fr-FR" sz="1800" dirty="0"/>
              <a:t>PIQSEL: </a:t>
            </a:r>
            <a:r>
              <a:rPr lang="fr-FR" sz="1800" dirty="0">
                <a:hlinkClick r:id="rId3"/>
              </a:rPr>
              <a:t>https://www.piqsels.com/</a:t>
            </a:r>
            <a:endParaRPr lang="fr-FR" sz="1800" dirty="0"/>
          </a:p>
          <a:p>
            <a:pPr marL="989013" algn="just">
              <a:lnSpc>
                <a:spcPct val="100000"/>
              </a:lnSpc>
              <a:spcBef>
                <a:spcPts val="0"/>
              </a:spcBef>
            </a:pPr>
            <a:r>
              <a:rPr lang="fr-FR" sz="1800" dirty="0"/>
              <a:t>FREEPIK : </a:t>
            </a:r>
            <a:r>
              <a:rPr lang="fr-FR" sz="1800" dirty="0">
                <a:hlinkClick r:id="rId4"/>
              </a:rPr>
              <a:t>https://fr.freepik.com/</a:t>
            </a:r>
            <a:endParaRPr lang="fr-FR" sz="1800" dirty="0"/>
          </a:p>
          <a:p>
            <a:pPr marL="989013" algn="just">
              <a:lnSpc>
                <a:spcPct val="100000"/>
              </a:lnSpc>
              <a:spcBef>
                <a:spcPts val="0"/>
              </a:spcBef>
            </a:pPr>
            <a:r>
              <a:rPr lang="fr-FR" sz="1800" dirty="0"/>
              <a:t>UNSPLACH : </a:t>
            </a:r>
            <a:r>
              <a:rPr lang="fr-FR" sz="1800" dirty="0">
                <a:hlinkClick r:id="rId5"/>
              </a:rPr>
              <a:t>https://unsplash.com/fr</a:t>
            </a:r>
            <a:endParaRPr lang="fr-FR" sz="1800" dirty="0"/>
          </a:p>
          <a:p>
            <a:pPr marL="989013" algn="just">
              <a:lnSpc>
                <a:spcPct val="100000"/>
              </a:lnSpc>
              <a:spcBef>
                <a:spcPts val="0"/>
              </a:spcBef>
            </a:pPr>
            <a:r>
              <a:rPr lang="fr-FR" sz="1800" dirty="0"/>
              <a:t>PEXELS : </a:t>
            </a:r>
            <a:r>
              <a:rPr lang="fr-FR" sz="1800" dirty="0">
                <a:hlinkClick r:id="rId6"/>
              </a:rPr>
              <a:t>https://www.pexels.com/fr-fr</a:t>
            </a:r>
            <a:endParaRPr lang="fr-FR" sz="1800" dirty="0"/>
          </a:p>
          <a:p>
            <a:pPr algn="just">
              <a:lnSpc>
                <a:spcPct val="100000"/>
              </a:lnSpc>
              <a:spcBef>
                <a:spcPts val="0"/>
              </a:spcBef>
            </a:pPr>
            <a:r>
              <a:rPr lang="fr-FR" sz="1800" dirty="0"/>
              <a:t>Inspirez vous des autres, regardez sur internet ce qui a déjà été fait.</a:t>
            </a:r>
          </a:p>
          <a:p>
            <a:pPr algn="just">
              <a:lnSpc>
                <a:spcPct val="100000"/>
              </a:lnSpc>
              <a:spcBef>
                <a:spcPts val="0"/>
              </a:spcBef>
            </a:pPr>
            <a:endParaRPr lang="fr-FR" sz="1800" dirty="0"/>
          </a:p>
          <a:p>
            <a:pPr>
              <a:lnSpc>
                <a:spcPct val="100000"/>
              </a:lnSpc>
              <a:spcBef>
                <a:spcPts val="0"/>
              </a:spcBef>
            </a:pPr>
            <a:endParaRPr lang="fr-FR" dirty="0"/>
          </a:p>
        </p:txBody>
      </p:sp>
      <p:pic>
        <p:nvPicPr>
          <p:cNvPr id="5" name="Image 4">
            <a:extLst>
              <a:ext uri="{FF2B5EF4-FFF2-40B4-BE49-F238E27FC236}">
                <a16:creationId xmlns:a16="http://schemas.microsoft.com/office/drawing/2014/main" id="{B94A965E-B878-492C-BC48-328C928B80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882" y="234821"/>
            <a:ext cx="1011043" cy="1024812"/>
          </a:xfrm>
          <a:prstGeom prst="rect">
            <a:avLst/>
          </a:prstGeom>
        </p:spPr>
      </p:pic>
      <p:sp>
        <p:nvSpPr>
          <p:cNvPr id="7" name="Espace réservé du numéro de diapositive 5">
            <a:extLst>
              <a:ext uri="{FF2B5EF4-FFF2-40B4-BE49-F238E27FC236}">
                <a16:creationId xmlns:a16="http://schemas.microsoft.com/office/drawing/2014/main" id="{5D52D91E-4C52-4029-A25A-DB2C4088D77A}"/>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58</a:t>
            </a:fld>
            <a:endParaRPr lang="fr-FR" sz="1800" b="1" dirty="0">
              <a:solidFill>
                <a:schemeClr val="tx1"/>
              </a:solidFill>
            </a:endParaRPr>
          </a:p>
        </p:txBody>
      </p:sp>
    </p:spTree>
    <p:extLst>
      <p:ext uri="{BB962C8B-B14F-4D97-AF65-F5344CB8AC3E}">
        <p14:creationId xmlns:p14="http://schemas.microsoft.com/office/powerpoint/2010/main" val="219261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B60C2D6-AFC2-4A2E-AF2B-B8BA4640C790}"/>
              </a:ext>
            </a:extLst>
          </p:cNvPr>
          <p:cNvSpPr/>
          <p:nvPr/>
        </p:nvSpPr>
        <p:spPr>
          <a:xfrm>
            <a:off x="1319925" y="1584558"/>
            <a:ext cx="8382000" cy="3624582"/>
          </a:xfrm>
          <a:prstGeom prst="rect">
            <a:avLst/>
          </a:prstGeom>
        </p:spPr>
        <p:txBody>
          <a:bodyPr wrap="square">
            <a:spAutoFit/>
          </a:bodyPr>
          <a:lstStyle/>
          <a:p>
            <a:r>
              <a:rPr lang="fr-FR" b="1" dirty="0">
                <a:latin typeface="Arial" panose="020B0604020202020204" pitchFamily="34" charset="0"/>
                <a:ea typeface="Times New Roman" panose="02020603050405020304" pitchFamily="18" charset="0"/>
                <a:cs typeface="Arial" panose="020B0604020202020204" pitchFamily="34" charset="0"/>
              </a:rPr>
              <a:t>Guide pas à pas pour débutants</a:t>
            </a:r>
            <a:endParaRPr lang="fr-FR" sz="1600" b="1" dirty="0">
              <a:latin typeface="Arial" panose="020B0604020202020204" pitchFamily="34" charset="0"/>
              <a:ea typeface="Calibri" panose="020F0502020204030204" pitchFamily="34" charset="0"/>
              <a:cs typeface="Arial" panose="020B0604020202020204" pitchFamily="34" charset="0"/>
            </a:endParaRPr>
          </a:p>
          <a:p>
            <a:r>
              <a:rPr lang="fr-FR" u="sng" dirty="0">
                <a:latin typeface="Times New Roman" panose="02020603050405020304"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https://mzexpos.com/powerpoint-debutants-guide/</a:t>
            </a:r>
            <a:endParaRPr lang="fr-FR" u="sng" dirty="0">
              <a:latin typeface="Times New Roman" panose="02020603050405020304" pitchFamily="18" charset="0"/>
              <a:ea typeface="Times New Roman" panose="02020603050405020304" pitchFamily="18" charset="0"/>
              <a:cs typeface="Times New Roman" panose="02020603050405020304" pitchFamily="18" charset="0"/>
            </a:endParaRPr>
          </a:p>
          <a:p>
            <a:endParaRPr lang="fr-FR" sz="1600" u="sng" dirty="0">
              <a:latin typeface="Times New Roman" panose="02020603050405020304" pitchFamily="18" charset="0"/>
              <a:ea typeface="Calibri" panose="020F0502020204030204" pitchFamily="34" charset="0"/>
              <a:cs typeface="Times New Roman" panose="02020603050405020304" pitchFamily="18" charset="0"/>
            </a:endParaRPr>
          </a:p>
          <a:p>
            <a:r>
              <a:rPr lang="fr-FR" b="1" dirty="0">
                <a:latin typeface="Arial" panose="020B0604020202020204" pitchFamily="34" charset="0"/>
                <a:ea typeface="Calibri" panose="020F0502020204030204" pitchFamily="34" charset="0"/>
                <a:cs typeface="Arial" panose="020B0604020202020204" pitchFamily="34" charset="0"/>
              </a:rPr>
              <a:t>Formation </a:t>
            </a:r>
            <a:r>
              <a:rPr lang="fr-FR" b="1" dirty="0" err="1">
                <a:latin typeface="Arial" panose="020B0604020202020204" pitchFamily="34" charset="0"/>
                <a:ea typeface="Calibri" panose="020F0502020204030204" pitchFamily="34" charset="0"/>
                <a:cs typeface="Arial" panose="020B0604020202020204" pitchFamily="34" charset="0"/>
              </a:rPr>
              <a:t>Power-Point</a:t>
            </a:r>
            <a:r>
              <a:rPr lang="fr-FR" b="1" dirty="0">
                <a:latin typeface="Arial" panose="020B0604020202020204" pitchFamily="34" charset="0"/>
                <a:ea typeface="Calibri" panose="020F0502020204030204" pitchFamily="34" charset="0"/>
                <a:cs typeface="Arial" panose="020B0604020202020204" pitchFamily="34" charset="0"/>
              </a:rPr>
              <a:t>  support Microsoft</a:t>
            </a:r>
          </a:p>
          <a:p>
            <a:r>
              <a:rPr lang="fr-FR"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Formation PowerPoint pour Windows - Support Microsoft</a:t>
            </a:r>
            <a:endParaRPr lang="fr-FR" dirty="0">
              <a:latin typeface="Times New Roman" panose="02020603050405020304" pitchFamily="18" charset="0"/>
              <a:cs typeface="Times New Roman" panose="02020603050405020304" pitchFamily="18" charset="0"/>
            </a:endParaRPr>
          </a:p>
          <a:p>
            <a:pPr>
              <a:lnSpc>
                <a:spcPct val="107000"/>
              </a:lnSpc>
              <a:spcAft>
                <a:spcPts val="800"/>
              </a:spcAft>
            </a:pPr>
            <a:endParaRPr lang="fr-FR" sz="800" b="1" dirty="0"/>
          </a:p>
          <a:p>
            <a:r>
              <a:rPr lang="fr-FR" b="1" dirty="0">
                <a:latin typeface="Arial" panose="020B0604020202020204" pitchFamily="34" charset="0"/>
                <a:cs typeface="Arial" panose="020B0604020202020204" pitchFamily="34" charset="0"/>
              </a:rPr>
              <a:t>MEGA TUTO : Les BASES de POWERPOINT</a:t>
            </a:r>
          </a:p>
          <a:p>
            <a:r>
              <a:rPr lang="fr-FR" dirty="0"/>
              <a:t>2H de formation gratuite pour débutant sur Powerpoint français</a:t>
            </a:r>
          </a:p>
          <a:p>
            <a:r>
              <a:rPr lang="fr-FR" dirty="0">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https://www.youtube.com/watch?v=XgrUBYc9ATE</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endParaRPr lang="fr-FR" dirty="0">
              <a:latin typeface="Times New Roman" panose="02020603050405020304" pitchFamily="18" charset="0"/>
              <a:ea typeface="Times New Roman" panose="02020603050405020304" pitchFamily="18" charset="0"/>
              <a:cs typeface="Times New Roman" panose="02020603050405020304" pitchFamily="18" charset="0"/>
            </a:endParaRPr>
          </a:p>
          <a:p>
            <a:r>
              <a:rPr lang="fr-FR" b="1" dirty="0">
                <a:latin typeface="Arial" panose="020B0604020202020204" pitchFamily="34" charset="0"/>
                <a:ea typeface="Times New Roman" panose="02020603050405020304" pitchFamily="18" charset="0"/>
                <a:cs typeface="Arial" panose="020B0604020202020204" pitchFamily="34" charset="0"/>
              </a:rPr>
              <a:t>Guide pratique pour bien débuter avec </a:t>
            </a:r>
            <a:r>
              <a:rPr lang="fr-FR" b="1" dirty="0" err="1">
                <a:latin typeface="Arial" panose="020B0604020202020204" pitchFamily="34" charset="0"/>
                <a:ea typeface="Times New Roman" panose="02020603050405020304" pitchFamily="18" charset="0"/>
                <a:cs typeface="Arial" panose="020B0604020202020204" pitchFamily="34" charset="0"/>
              </a:rPr>
              <a:t>Power-Point</a:t>
            </a:r>
            <a:endParaRPr lang="fr-FR" sz="1600" b="1" dirty="0">
              <a:latin typeface="Arial" panose="020B0604020202020204" pitchFamily="34" charset="0"/>
              <a:ea typeface="Calibri" panose="020F0502020204030204" pitchFamily="34" charset="0"/>
              <a:cs typeface="Arial" panose="020B0604020202020204" pitchFamily="34" charset="0"/>
            </a:endParaRPr>
          </a:p>
          <a:p>
            <a:r>
              <a:rPr lang="fr-FR" u="sng" dirty="0">
                <a:latin typeface="Times New Roman" panose="02020603050405020304" pitchFamily="18"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https://www.subtextproject.com/debuter-powerpoint-guide/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B216487-A765-4EFD-B484-AACFE4C065FF}"/>
              </a:ext>
            </a:extLst>
          </p:cNvPr>
          <p:cNvSpPr/>
          <p:nvPr/>
        </p:nvSpPr>
        <p:spPr>
          <a:xfrm>
            <a:off x="74887" y="438268"/>
            <a:ext cx="10872076" cy="655885"/>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Ressources </a:t>
            </a:r>
            <a:r>
              <a:rPr lang="fr-FR" sz="3600" b="1" dirty="0" err="1">
                <a:latin typeface="Times New Roman" panose="02020603050405020304" pitchFamily="18" charset="0"/>
                <a:ea typeface="Times New Roman" panose="02020603050405020304" pitchFamily="18" charset="0"/>
                <a:cs typeface="Times New Roman" panose="02020603050405020304" pitchFamily="18" charset="0"/>
              </a:rPr>
              <a:t>Power-Point</a:t>
            </a: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9FED011D-E9AB-4CC4-9E33-592B1CE038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882" y="234821"/>
            <a:ext cx="1011043" cy="1024812"/>
          </a:xfrm>
          <a:prstGeom prst="rect">
            <a:avLst/>
          </a:prstGeom>
        </p:spPr>
      </p:pic>
      <p:sp>
        <p:nvSpPr>
          <p:cNvPr id="8" name="Espace réservé du numéro de diapositive 5">
            <a:extLst>
              <a:ext uri="{FF2B5EF4-FFF2-40B4-BE49-F238E27FC236}">
                <a16:creationId xmlns:a16="http://schemas.microsoft.com/office/drawing/2014/main" id="{08BEABE5-33E5-4912-99A0-D9861B4CCE21}"/>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59</a:t>
            </a:fld>
            <a:endParaRPr lang="fr-FR" sz="1800" b="1" dirty="0">
              <a:solidFill>
                <a:schemeClr val="tx1"/>
              </a:solidFill>
            </a:endParaRPr>
          </a:p>
        </p:txBody>
      </p:sp>
    </p:spTree>
    <p:extLst>
      <p:ext uri="{BB962C8B-B14F-4D97-AF65-F5344CB8AC3E}">
        <p14:creationId xmlns:p14="http://schemas.microsoft.com/office/powerpoint/2010/main" val="339220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6AAF33C-4438-408E-9D36-3EF796EFC52C}"/>
              </a:ext>
            </a:extLst>
          </p:cNvPr>
          <p:cNvSpPr/>
          <p:nvPr/>
        </p:nvSpPr>
        <p:spPr>
          <a:xfrm>
            <a:off x="1390261" y="419284"/>
            <a:ext cx="10801738" cy="645113"/>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Étapes de la création d’un support publicitaire</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3DFD6EB-190B-45AD-A31C-9EB1A952122C}"/>
              </a:ext>
            </a:extLst>
          </p:cNvPr>
          <p:cNvSpPr/>
          <p:nvPr/>
        </p:nvSpPr>
        <p:spPr>
          <a:xfrm>
            <a:off x="1286069" y="1494454"/>
            <a:ext cx="7933038" cy="3609065"/>
          </a:xfrm>
          <a:prstGeom prst="rect">
            <a:avLst/>
          </a:prstGeom>
        </p:spPr>
        <p:txBody>
          <a:bodyPr wrap="square">
            <a:spAutoFit/>
          </a:bodyPr>
          <a:lstStyle/>
          <a:p>
            <a:pPr marL="742950" indent="-742950">
              <a:lnSpc>
                <a:spcPct val="107000"/>
              </a:lnSpc>
              <a:spcAft>
                <a:spcPts val="0"/>
              </a:spcAft>
              <a:buAutoNum type="arabicPeriod"/>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Définir l’objectif de communication</a:t>
            </a:r>
          </a:p>
          <a:p>
            <a:pPr>
              <a:lnSpc>
                <a:spcPct val="107000"/>
              </a:lnSpc>
              <a:spcAft>
                <a:spcPts val="0"/>
              </a:spcAft>
            </a:pP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Faire connaître un produit ou service,</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Attirer des clients,</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Fidéliser une clientèle,</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Promouvoir un événement.</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4D4BAC40-1FDF-4C5D-878C-3E1B42399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8" name="Espace réservé du numéro de diapositive 5">
            <a:extLst>
              <a:ext uri="{FF2B5EF4-FFF2-40B4-BE49-F238E27FC236}">
                <a16:creationId xmlns:a16="http://schemas.microsoft.com/office/drawing/2014/main" id="{90913E14-25A8-42ED-A9F6-5993803B61DF}"/>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6</a:t>
            </a:fld>
            <a:endParaRPr lang="fr-FR" sz="1800" b="1" dirty="0">
              <a:solidFill>
                <a:schemeClr val="tx1"/>
              </a:solidFill>
            </a:endParaRPr>
          </a:p>
        </p:txBody>
      </p:sp>
    </p:spTree>
    <p:extLst>
      <p:ext uri="{BB962C8B-B14F-4D97-AF65-F5344CB8AC3E}">
        <p14:creationId xmlns:p14="http://schemas.microsoft.com/office/powerpoint/2010/main" val="258715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216487-A765-4EFD-B484-AACFE4C065FF}"/>
              </a:ext>
            </a:extLst>
          </p:cNvPr>
          <p:cNvSpPr/>
          <p:nvPr/>
        </p:nvSpPr>
        <p:spPr>
          <a:xfrm>
            <a:off x="0" y="433451"/>
            <a:ext cx="10872076" cy="655885"/>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Ressources Publisher</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9FED011D-E9AB-4CC4-9E33-592B1CE03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82" y="234821"/>
            <a:ext cx="1011043" cy="1024812"/>
          </a:xfrm>
          <a:prstGeom prst="rect">
            <a:avLst/>
          </a:prstGeom>
        </p:spPr>
      </p:pic>
      <p:sp>
        <p:nvSpPr>
          <p:cNvPr id="3" name="Rectangle 2">
            <a:extLst>
              <a:ext uri="{FF2B5EF4-FFF2-40B4-BE49-F238E27FC236}">
                <a16:creationId xmlns:a16="http://schemas.microsoft.com/office/drawing/2014/main" id="{849F2B0C-2097-4B1E-8856-18D1F7B31B93}"/>
              </a:ext>
            </a:extLst>
          </p:cNvPr>
          <p:cNvSpPr/>
          <p:nvPr/>
        </p:nvSpPr>
        <p:spPr>
          <a:xfrm>
            <a:off x="1319925" y="1494453"/>
            <a:ext cx="10444065" cy="1200329"/>
          </a:xfrm>
          <a:prstGeom prst="rect">
            <a:avLst/>
          </a:prstGeom>
        </p:spPr>
        <p:txBody>
          <a:bodyPr wrap="square">
            <a:spAutoFit/>
          </a:bodyPr>
          <a:lstStyle/>
          <a:p>
            <a:r>
              <a:rPr lang="fr-FR" dirty="0">
                <a:latin typeface="Times New Roman" panose="02020603050405020304" pitchFamily="18" charset="0"/>
                <a:ea typeface="Times New Roman" panose="02020603050405020304" pitchFamily="18" charset="0"/>
                <a:cs typeface="Times New Roman" panose="02020603050405020304" pitchFamily="18" charset="0"/>
              </a:rPr>
              <a:t>Microsoft Publisher est un logiciel de la suite Microsoft Office conçu pour créer des documents tels que : Flyers, Brochures, Cartes de visite, Bulletins d’information, Affiches, Invitations.</a:t>
            </a:r>
          </a:p>
          <a:p>
            <a:r>
              <a:rPr lang="fr-FR" dirty="0">
                <a:latin typeface="Times New Roman" panose="02020603050405020304" pitchFamily="18" charset="0"/>
                <a:ea typeface="Calibri" panose="020F0502020204030204" pitchFamily="34" charset="0"/>
                <a:cs typeface="Times New Roman" panose="02020603050405020304" pitchFamily="18" charset="0"/>
              </a:rPr>
              <a:t>Son fonctionnement est identique à </a:t>
            </a:r>
            <a:r>
              <a:rPr lang="fr-FR" dirty="0" err="1">
                <a:latin typeface="Times New Roman" panose="02020603050405020304" pitchFamily="18" charset="0"/>
                <a:ea typeface="Calibri" panose="020F0502020204030204" pitchFamily="34" charset="0"/>
                <a:cs typeface="Times New Roman" panose="02020603050405020304" pitchFamily="18" charset="0"/>
              </a:rPr>
              <a:t>Power-Point</a:t>
            </a:r>
            <a:r>
              <a:rPr lang="fr-FR" dirty="0">
                <a:latin typeface="Times New Roman" panose="02020603050405020304" pitchFamily="18" charset="0"/>
                <a:ea typeface="Calibri" panose="020F0502020204030204" pitchFamily="34" charset="0"/>
                <a:cs typeface="Times New Roman" panose="02020603050405020304" pitchFamily="18" charset="0"/>
              </a:rPr>
              <a:t>, sauf qu’il est plus orienté création graphique, on ne peut pas faire de présentation avec </a:t>
            </a:r>
            <a:r>
              <a:rPr lang="fr-FR" dirty="0" err="1">
                <a:latin typeface="Times New Roman" panose="02020603050405020304" pitchFamily="18" charset="0"/>
                <a:ea typeface="Calibri" panose="020F0502020204030204" pitchFamily="34" charset="0"/>
                <a:cs typeface="Times New Roman" panose="02020603050405020304" pitchFamily="18" charset="0"/>
              </a:rPr>
              <a:t>publisher</a:t>
            </a:r>
            <a:r>
              <a:rPr lang="fr-FR" dirty="0">
                <a:latin typeface="Times New Roman" panose="02020603050405020304" pitchFamily="18" charset="0"/>
                <a:ea typeface="Calibri" panose="020F0502020204030204" pitchFamily="34" charset="0"/>
                <a:cs typeface="Times New Roman" panose="02020603050405020304" pitchFamily="18" charset="0"/>
              </a:rPr>
              <a:t>.</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F7C910E-FCA8-436F-978E-F2A764724FB7}"/>
              </a:ext>
            </a:extLst>
          </p:cNvPr>
          <p:cNvSpPr/>
          <p:nvPr/>
        </p:nvSpPr>
        <p:spPr>
          <a:xfrm>
            <a:off x="1319925" y="2726021"/>
            <a:ext cx="9853126" cy="2215991"/>
          </a:xfrm>
          <a:prstGeom prst="rect">
            <a:avLst/>
          </a:prstGeom>
        </p:spPr>
        <p:txBody>
          <a:bodyPr wrap="square">
            <a:spAutoFit/>
          </a:bodyPr>
          <a:lstStyle/>
          <a:p>
            <a:pPr marL="342900" lvl="0" indent="-342900">
              <a:spcAft>
                <a:spcPts val="0"/>
              </a:spcAft>
              <a:buSzPts val="1000"/>
              <a:buFont typeface="Symbol" panose="05050102010706020507" pitchFamily="18" charset="2"/>
              <a:buChar char=""/>
              <a:tabLst>
                <a:tab pos="457200" algn="l"/>
              </a:tabLst>
            </a:pPr>
            <a:r>
              <a:rPr lang="fr-FR" b="1" dirty="0">
                <a:latin typeface="Times New Roman" panose="02020603050405020304" pitchFamily="18" charset="0"/>
                <a:ea typeface="Times New Roman" panose="02020603050405020304" pitchFamily="18" charset="0"/>
                <a:cs typeface="Times New Roman" panose="02020603050405020304" pitchFamily="18" charset="0"/>
              </a:rPr>
              <a:t>Support officiel Microsoft Publisher</a:t>
            </a:r>
            <a:endParaRPr lang="fr-FR" sz="1600" b="1" dirty="0">
              <a:latin typeface="Calibri" panose="020F0502020204030204" pitchFamily="34" charset="0"/>
              <a:ea typeface="Calibri" panose="020F0502020204030204" pitchFamily="34" charset="0"/>
              <a:cs typeface="Times New Roman" panose="02020603050405020304" pitchFamily="18" charset="0"/>
            </a:endParaRPr>
          </a:p>
          <a:p>
            <a:pPr marL="228600">
              <a:spcAft>
                <a:spcPts val="0"/>
              </a:spcAft>
            </a:pPr>
            <a:r>
              <a:rPr lang="fr-FR"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https://support.microsoft.com/fr-fr/publisher</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228600">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SzPts val="1000"/>
              <a:buFont typeface="Symbol" panose="05050102010706020507" pitchFamily="18" charset="2"/>
              <a:buChar char=""/>
              <a:tabLst>
                <a:tab pos="457200" algn="l"/>
              </a:tabLst>
            </a:pPr>
            <a:r>
              <a:rPr lang="fr-FR" b="1" dirty="0">
                <a:latin typeface="Times New Roman" panose="02020603050405020304" pitchFamily="18" charset="0"/>
                <a:ea typeface="Times New Roman" panose="02020603050405020304" pitchFamily="18" charset="0"/>
                <a:cs typeface="Times New Roman" panose="02020603050405020304" pitchFamily="18" charset="0"/>
              </a:rPr>
              <a:t>Tutoriel vidéo complet (1h)</a:t>
            </a:r>
            <a:endParaRPr lang="fr-FR" sz="1600" b="1" dirty="0">
              <a:latin typeface="Calibri" panose="020F0502020204030204" pitchFamily="34" charset="0"/>
              <a:ea typeface="Calibri" panose="020F0502020204030204" pitchFamily="34" charset="0"/>
              <a:cs typeface="Times New Roman" panose="02020603050405020304" pitchFamily="18" charset="0"/>
            </a:endParaRPr>
          </a:p>
          <a:p>
            <a:pPr marL="228600">
              <a:spcAft>
                <a:spcPts val="0"/>
              </a:spcAft>
            </a:pPr>
            <a:r>
              <a:rPr lang="fr-FR"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https://www.youtube.com/watch?v=ubVT6BCmd4Y</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228600">
              <a:spcAft>
                <a:spcPts val="0"/>
              </a:spcAft>
            </a:pPr>
            <a:r>
              <a:rPr lang="fr-FR"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fr-FR" b="1" dirty="0">
                <a:latin typeface="Times New Roman" panose="02020603050405020304" pitchFamily="18" charset="0"/>
                <a:ea typeface="Times New Roman" panose="02020603050405020304" pitchFamily="18" charset="0"/>
                <a:cs typeface="Times New Roman" panose="02020603050405020304" pitchFamily="18" charset="0"/>
              </a:rPr>
              <a:t>Guide complet pour débutants</a:t>
            </a:r>
            <a:endParaRPr lang="fr-FR" sz="1600" b="1" dirty="0">
              <a:latin typeface="Calibri" panose="020F0502020204030204" pitchFamily="34" charset="0"/>
              <a:ea typeface="Calibri" panose="020F0502020204030204" pitchFamily="34" charset="0"/>
              <a:cs typeface="Times New Roman" panose="02020603050405020304" pitchFamily="18" charset="0"/>
            </a:endParaRPr>
          </a:p>
          <a:p>
            <a:pPr marL="228600">
              <a:spcAft>
                <a:spcPts val="0"/>
              </a:spcAft>
            </a:pPr>
            <a:r>
              <a:rPr lang="fr-FR" u="sng"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7"/>
              </a:rPr>
              <a:t>https://commentouvrir.com/tech/utilisation-du-logiciel-publisher-guide-complet/</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ce réservé du numéro de diapositive 5">
            <a:extLst>
              <a:ext uri="{FF2B5EF4-FFF2-40B4-BE49-F238E27FC236}">
                <a16:creationId xmlns:a16="http://schemas.microsoft.com/office/drawing/2014/main" id="{3EB98453-47D1-46EF-A723-CC060DE42D92}"/>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60</a:t>
            </a:fld>
            <a:endParaRPr lang="fr-FR" sz="1800" b="1" dirty="0">
              <a:solidFill>
                <a:schemeClr val="tx1"/>
              </a:solidFill>
            </a:endParaRPr>
          </a:p>
        </p:txBody>
      </p:sp>
    </p:spTree>
    <p:extLst>
      <p:ext uri="{BB962C8B-B14F-4D97-AF65-F5344CB8AC3E}">
        <p14:creationId xmlns:p14="http://schemas.microsoft.com/office/powerpoint/2010/main" val="850560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216487-A765-4EFD-B484-AACFE4C065FF}"/>
              </a:ext>
            </a:extLst>
          </p:cNvPr>
          <p:cNvSpPr/>
          <p:nvPr/>
        </p:nvSpPr>
        <p:spPr>
          <a:xfrm>
            <a:off x="88284" y="376025"/>
            <a:ext cx="10872076" cy="655885"/>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Autres ressources : CANVA</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9FED011D-E9AB-4CC4-9E33-592B1CE03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82" y="234821"/>
            <a:ext cx="1011043" cy="1024812"/>
          </a:xfrm>
          <a:prstGeom prst="rect">
            <a:avLst/>
          </a:prstGeom>
        </p:spPr>
      </p:pic>
      <p:sp>
        <p:nvSpPr>
          <p:cNvPr id="8" name="Rectangle 7">
            <a:extLst>
              <a:ext uri="{FF2B5EF4-FFF2-40B4-BE49-F238E27FC236}">
                <a16:creationId xmlns:a16="http://schemas.microsoft.com/office/drawing/2014/main" id="{DDAC304B-ED21-41D8-A8F5-DFCA8CAFC2C2}"/>
              </a:ext>
            </a:extLst>
          </p:cNvPr>
          <p:cNvSpPr/>
          <p:nvPr/>
        </p:nvSpPr>
        <p:spPr>
          <a:xfrm>
            <a:off x="1319925" y="6046420"/>
            <a:ext cx="5262723" cy="646331"/>
          </a:xfrm>
          <a:prstGeom prst="rect">
            <a:avLst/>
          </a:prstGeom>
        </p:spPr>
        <p:txBody>
          <a:bodyPr wrap="none">
            <a:spAutoFit/>
          </a:bodyPr>
          <a:lstStyle/>
          <a:p>
            <a:r>
              <a:rPr lang="fr-FR" dirty="0">
                <a:hlinkClick r:id="rId5"/>
              </a:rPr>
              <a:t>Design </a:t>
            </a:r>
            <a:r>
              <a:rPr lang="fr-FR" dirty="0" err="1">
                <a:hlinkClick r:id="rId5"/>
              </a:rPr>
              <a:t>School</a:t>
            </a:r>
            <a:r>
              <a:rPr lang="fr-FR" dirty="0">
                <a:hlinkClick r:id="rId5"/>
              </a:rPr>
              <a:t> - Apprenez le design avec </a:t>
            </a:r>
            <a:r>
              <a:rPr lang="fr-FR" dirty="0" err="1">
                <a:hlinkClick r:id="rId5"/>
              </a:rPr>
              <a:t>Canva</a:t>
            </a:r>
            <a:endParaRPr lang="fr-FR" dirty="0"/>
          </a:p>
          <a:p>
            <a:r>
              <a:rPr lang="fr-FR" dirty="0"/>
              <a:t>      Apprenez sans limites avec la Design </a:t>
            </a:r>
            <a:r>
              <a:rPr lang="fr-FR" dirty="0" err="1"/>
              <a:t>School</a:t>
            </a:r>
            <a:r>
              <a:rPr lang="fr-FR" dirty="0"/>
              <a:t> </a:t>
            </a:r>
            <a:r>
              <a:rPr lang="fr-FR" dirty="0" err="1"/>
              <a:t>Canva</a:t>
            </a:r>
            <a:r>
              <a:rPr lang="fr-FR" dirty="0"/>
              <a:t>.</a:t>
            </a:r>
          </a:p>
        </p:txBody>
      </p:sp>
      <p:sp>
        <p:nvSpPr>
          <p:cNvPr id="4" name="Rectangle 3">
            <a:extLst>
              <a:ext uri="{FF2B5EF4-FFF2-40B4-BE49-F238E27FC236}">
                <a16:creationId xmlns:a16="http://schemas.microsoft.com/office/drawing/2014/main" id="{3666E3BD-F4D4-4B98-A6CA-017624B5C364}"/>
              </a:ext>
            </a:extLst>
          </p:cNvPr>
          <p:cNvSpPr/>
          <p:nvPr/>
        </p:nvSpPr>
        <p:spPr>
          <a:xfrm>
            <a:off x="1307724" y="4795876"/>
            <a:ext cx="7210206" cy="369332"/>
          </a:xfrm>
          <a:prstGeom prst="rect">
            <a:avLst/>
          </a:prstGeom>
        </p:spPr>
        <p:txBody>
          <a:bodyPr wrap="square">
            <a:spAutoFit/>
          </a:bodyPr>
          <a:lstStyle/>
          <a:p>
            <a:r>
              <a:rPr lang="fr-FR" dirty="0" err="1">
                <a:hlinkClick r:id="rId6"/>
              </a:rPr>
              <a:t>Canva</a:t>
            </a:r>
            <a:r>
              <a:rPr lang="fr-FR" dirty="0">
                <a:hlinkClick r:id="rId6"/>
              </a:rPr>
              <a:t> World Tour : des millions de personnes apprenant ensemble.</a:t>
            </a:r>
            <a:endParaRPr lang="fr-FR" dirty="0"/>
          </a:p>
        </p:txBody>
      </p:sp>
      <p:sp>
        <p:nvSpPr>
          <p:cNvPr id="9" name="Rectangle 8">
            <a:extLst>
              <a:ext uri="{FF2B5EF4-FFF2-40B4-BE49-F238E27FC236}">
                <a16:creationId xmlns:a16="http://schemas.microsoft.com/office/drawing/2014/main" id="{F7FE3A77-56C2-4895-80F6-6702DF397F26}"/>
              </a:ext>
            </a:extLst>
          </p:cNvPr>
          <p:cNvSpPr/>
          <p:nvPr/>
        </p:nvSpPr>
        <p:spPr>
          <a:xfrm>
            <a:off x="1420928" y="5133980"/>
            <a:ext cx="10121039" cy="923330"/>
          </a:xfrm>
          <a:prstGeom prst="rect">
            <a:avLst/>
          </a:prstGeom>
        </p:spPr>
        <p:txBody>
          <a:bodyPr wrap="square">
            <a:spAutoFit/>
          </a:bodyPr>
          <a:lstStyle/>
          <a:p>
            <a:pPr marL="269875"/>
            <a:r>
              <a:rPr lang="fr-FR" dirty="0">
                <a:latin typeface="Canva Sans"/>
              </a:rPr>
              <a:t>Plus de 60 lieux. Des millions de personnes participant dans le monde entier. Un événement à l’échelle mondiale. Participez à des ateliers gratuits, affinez vos compétences et obtenez des certifications pour cette nouvelle Ère de l’imagination.</a:t>
            </a:r>
          </a:p>
        </p:txBody>
      </p:sp>
      <p:sp>
        <p:nvSpPr>
          <p:cNvPr id="11" name="Rectangle 10">
            <a:extLst>
              <a:ext uri="{FF2B5EF4-FFF2-40B4-BE49-F238E27FC236}">
                <a16:creationId xmlns:a16="http://schemas.microsoft.com/office/drawing/2014/main" id="{502DD009-ADF5-44DF-8B8F-2E48059277C4}"/>
              </a:ext>
            </a:extLst>
          </p:cNvPr>
          <p:cNvSpPr/>
          <p:nvPr/>
        </p:nvSpPr>
        <p:spPr>
          <a:xfrm>
            <a:off x="1307725" y="1322049"/>
            <a:ext cx="9786374" cy="3231654"/>
          </a:xfrm>
          <a:prstGeom prst="rect">
            <a:avLst/>
          </a:prstGeom>
        </p:spPr>
        <p:txBody>
          <a:bodyPr wrap="square">
            <a:spAutoFit/>
          </a:bodyPr>
          <a:lstStyle/>
          <a:p>
            <a:pPr algn="just"/>
            <a:r>
              <a:rPr lang="fr-FR" dirty="0" err="1">
                <a:latin typeface="Arial" panose="020B0604020202020204" pitchFamily="34" charset="0"/>
              </a:rPr>
              <a:t>Canva</a:t>
            </a:r>
            <a:r>
              <a:rPr lang="fr-FR" dirty="0">
                <a:latin typeface="Arial" panose="020B0604020202020204" pitchFamily="34" charset="0"/>
              </a:rPr>
              <a:t> est un logiciel de conception graphique en ligne, très complet. Le logiciel </a:t>
            </a:r>
            <a:r>
              <a:rPr lang="fr-FR" dirty="0" err="1">
                <a:latin typeface="Arial" panose="020B0604020202020204" pitchFamily="34" charset="0"/>
              </a:rPr>
              <a:t>Canva</a:t>
            </a:r>
            <a:r>
              <a:rPr lang="fr-FR" dirty="0">
                <a:latin typeface="Arial" panose="020B0604020202020204" pitchFamily="34" charset="0"/>
              </a:rPr>
              <a:t> permet de créer des illustrations et des affiches sur une seule page, ainsi que des présentations (type Powerpoint), des CV, des documents de plusieurs pages, ou depuis 2021 des films vidéo. Le logiciel permet aussi de faire des retouches pour les vidéos et les photos. Le résultat peut être téléchargé ou diffusé directement par voie électronique. Les utilisateurs peuvent également acheter des produits physiques, via l'impression ou l'expédition.</a:t>
            </a:r>
          </a:p>
          <a:p>
            <a:pPr algn="just"/>
            <a:r>
              <a:rPr lang="fr-FR" dirty="0">
                <a:latin typeface="Arial" panose="020B0604020202020204" pitchFamily="34" charset="0"/>
              </a:rPr>
              <a:t>Un catalogue de modèles est disponible, largement modifiable. Les illustrations peuvent être téléversées par le biais d'une interface en glisser-déposer.</a:t>
            </a:r>
          </a:p>
          <a:p>
            <a:pPr algn="just"/>
            <a:r>
              <a:rPr lang="fr-FR" dirty="0">
                <a:latin typeface="Arial" panose="020B0604020202020204" pitchFamily="34" charset="0"/>
              </a:rPr>
              <a:t>La plate-forme est gratuite dans sa version de base et payante dans sa version évoluée, qui comprend d'autres outils comme l'IA ou le travail d'équipe.</a:t>
            </a:r>
          </a:p>
          <a:p>
            <a:pPr algn="just"/>
            <a:r>
              <a:rPr lang="fr-FR" sz="2400" b="1" i="0" dirty="0">
                <a:effectLst/>
                <a:latin typeface="Arial" panose="020B0604020202020204" pitchFamily="34" charset="0"/>
              </a:rPr>
              <a:t>CANVA est gratuit pour les associations caritatives.</a:t>
            </a:r>
          </a:p>
        </p:txBody>
      </p:sp>
      <p:sp>
        <p:nvSpPr>
          <p:cNvPr id="10" name="Espace réservé du numéro de diapositive 5">
            <a:extLst>
              <a:ext uri="{FF2B5EF4-FFF2-40B4-BE49-F238E27FC236}">
                <a16:creationId xmlns:a16="http://schemas.microsoft.com/office/drawing/2014/main" id="{986A3D58-654D-4552-A726-989C228836B8}"/>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61</a:t>
            </a:fld>
            <a:endParaRPr lang="fr-FR" sz="1800" b="1" dirty="0">
              <a:solidFill>
                <a:schemeClr val="tx1"/>
              </a:solidFill>
            </a:endParaRPr>
          </a:p>
        </p:txBody>
      </p:sp>
    </p:spTree>
    <p:extLst>
      <p:ext uri="{BB962C8B-B14F-4D97-AF65-F5344CB8AC3E}">
        <p14:creationId xmlns:p14="http://schemas.microsoft.com/office/powerpoint/2010/main" val="33100397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Google Shape;1180;p91">
            <a:extLst>
              <a:ext uri="{FF2B5EF4-FFF2-40B4-BE49-F238E27FC236}">
                <a16:creationId xmlns:a16="http://schemas.microsoft.com/office/drawing/2014/main" id="{C5097E60-7F81-44B2-9110-985BFFD4F851}"/>
              </a:ext>
            </a:extLst>
          </p:cNvPr>
          <p:cNvSpPr txBox="1"/>
          <p:nvPr/>
        </p:nvSpPr>
        <p:spPr>
          <a:xfrm>
            <a:off x="904244" y="1797398"/>
            <a:ext cx="9947258" cy="526293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1F3864"/>
              </a:buClr>
              <a:buSzPts val="2800"/>
              <a:buFont typeface="Noto Sans Symbols"/>
              <a:buChar char="−"/>
            </a:pPr>
            <a:r>
              <a:rPr lang="fr-FR" sz="2400" b="1" i="0" u="none" strike="noStrike" cap="none" dirty="0">
                <a:solidFill>
                  <a:srgbClr val="1F3864"/>
                </a:solidFill>
                <a:latin typeface="Calibri"/>
                <a:ea typeface="Calibri"/>
                <a:cs typeface="Calibri"/>
                <a:sym typeface="Calibri"/>
              </a:rPr>
              <a:t>Le guide de la communication 2025 : le guide de communication LIONS CLUB De France : la marque, la charte graphique, la boutique...</a:t>
            </a:r>
          </a:p>
          <a:p>
            <a:pPr marL="447675" lvl="0">
              <a:buClr>
                <a:srgbClr val="1F3864"/>
              </a:buClr>
              <a:buSzPts val="2800"/>
            </a:pPr>
            <a:r>
              <a:rPr lang="fr-FR" sz="1600" b="1" dirty="0">
                <a:solidFill>
                  <a:srgbClr val="1F3864"/>
                </a:solidFill>
                <a:ea typeface="Calibri"/>
                <a:cs typeface="Calibri"/>
                <a:sym typeface="Calibri"/>
                <a:hlinkClick r:id="rId3"/>
              </a:rPr>
              <a:t>https://lions-france.org/wp-content/uploads/2025/07/guide-communication-2025-v3.sl_.pdf</a:t>
            </a:r>
            <a:endParaRPr lang="fr-FR" sz="1600" b="1" dirty="0">
              <a:solidFill>
                <a:srgbClr val="1F3864"/>
              </a:solidFill>
              <a:ea typeface="Calibri"/>
              <a:cs typeface="Calibri"/>
              <a:sym typeface="Calibri"/>
            </a:endParaRPr>
          </a:p>
          <a:p>
            <a:pPr marL="342900" lvl="0" indent="-342900">
              <a:buClr>
                <a:srgbClr val="1F3864"/>
              </a:buClr>
              <a:buSzPts val="2800"/>
              <a:buFont typeface="Noto Sans Symbols"/>
              <a:buChar char="−"/>
            </a:pPr>
            <a:endParaRPr lang="fr-FR" sz="1600" b="1" dirty="0">
              <a:solidFill>
                <a:srgbClr val="1F3864"/>
              </a:solidFill>
              <a:ea typeface="Calibri"/>
              <a:cs typeface="Calibri"/>
              <a:sym typeface="Calibri"/>
            </a:endParaRPr>
          </a:p>
          <a:p>
            <a:pPr marL="342900" marR="0" lvl="0" indent="-342900" algn="l" rtl="0">
              <a:lnSpc>
                <a:spcPct val="100000"/>
              </a:lnSpc>
              <a:spcBef>
                <a:spcPts val="0"/>
              </a:spcBef>
              <a:spcAft>
                <a:spcPts val="0"/>
              </a:spcAft>
              <a:buClr>
                <a:srgbClr val="1F3864"/>
              </a:buClr>
              <a:buSzPts val="2800"/>
              <a:buFont typeface="Noto Sans Symbols"/>
              <a:buChar char="−"/>
            </a:pPr>
            <a:r>
              <a:rPr lang="fr-FR" sz="2400" b="1" i="0" u="none" strike="noStrike" cap="none" dirty="0">
                <a:solidFill>
                  <a:srgbClr val="1F3864"/>
                </a:solidFill>
                <a:latin typeface="Calibri"/>
                <a:ea typeface="Calibri"/>
                <a:cs typeface="Calibri"/>
                <a:sym typeface="Calibri"/>
              </a:rPr>
              <a:t>le guide des réseaux sociaux LIONS CLUB DE France : Conseils et bonnes pratiques à appliquer pour communiquer sur les réseaux sociaux</a:t>
            </a:r>
            <a:r>
              <a:rPr lang="fr-FR" sz="2400" b="1" dirty="0">
                <a:solidFill>
                  <a:srgbClr val="1F3864"/>
                </a:solidFill>
                <a:latin typeface="Calibri"/>
                <a:ea typeface="Calibri"/>
                <a:cs typeface="Calibri"/>
                <a:sym typeface="Calibri"/>
              </a:rPr>
              <a:t> :</a:t>
            </a:r>
            <a:endParaRPr lang="fr-FR" sz="2400" b="1" i="0" u="none" strike="noStrike" cap="none" dirty="0">
              <a:solidFill>
                <a:srgbClr val="1F3864"/>
              </a:solidFill>
              <a:latin typeface="Calibri"/>
              <a:ea typeface="Calibri"/>
              <a:cs typeface="Calibri"/>
              <a:sym typeface="Calibri"/>
            </a:endParaRPr>
          </a:p>
          <a:p>
            <a:pPr marL="354013" lvl="0">
              <a:buClr>
                <a:srgbClr val="1F3864"/>
              </a:buClr>
              <a:buSzPts val="2800"/>
            </a:pPr>
            <a:r>
              <a:rPr lang="fr-FR" sz="1600" dirty="0">
                <a:solidFill>
                  <a:srgbClr val="000000"/>
                </a:solidFill>
                <a:ea typeface="Calibri"/>
                <a:cs typeface="Calibri"/>
                <a:sym typeface="Calibri"/>
                <a:hlinkClick r:id="rId4"/>
              </a:rPr>
              <a:t>ttps://lions-france.org/wp-content/uploads/2025/07/guide-reseaux-sociaux.pdf</a:t>
            </a:r>
            <a:endParaRPr lang="fr-FR" sz="1600" dirty="0">
              <a:solidFill>
                <a:srgbClr val="000000"/>
              </a:solidFill>
              <a:ea typeface="Calibri"/>
              <a:cs typeface="Calibri"/>
              <a:sym typeface="Calibri"/>
            </a:endParaRPr>
          </a:p>
          <a:p>
            <a:pPr marL="342900" lvl="0" indent="-342900">
              <a:buClr>
                <a:srgbClr val="1F3864"/>
              </a:buClr>
              <a:buSzPts val="2800"/>
              <a:buFont typeface="Noto Sans Symbols"/>
              <a:buChar char="−"/>
            </a:pPr>
            <a:endParaRPr sz="14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1F3864"/>
              </a:buClr>
              <a:buSzPts val="2800"/>
              <a:buFont typeface="Noto Sans Symbols"/>
              <a:buChar char="−"/>
            </a:pPr>
            <a:r>
              <a:rPr lang="fr-FR" sz="2400" b="1" i="0" u="none" strike="noStrike" cap="none" dirty="0">
                <a:solidFill>
                  <a:srgbClr val="1F3864"/>
                </a:solidFill>
                <a:latin typeface="Calibri"/>
                <a:ea typeface="Calibri"/>
                <a:cs typeface="Calibri"/>
                <a:sym typeface="Calibri"/>
              </a:rPr>
              <a:t>le guide des bonnes pratiques Internet: les bases.</a:t>
            </a:r>
          </a:p>
          <a:p>
            <a:pPr marL="354013" lvl="0">
              <a:buClr>
                <a:srgbClr val="1F3864"/>
              </a:buClr>
              <a:buSzPts val="2800"/>
            </a:pPr>
            <a:r>
              <a:rPr lang="fr-FR" sz="1600" dirty="0">
                <a:solidFill>
                  <a:srgbClr val="000000"/>
                </a:solidFill>
                <a:ea typeface="Calibri"/>
                <a:cs typeface="Calibri"/>
                <a:sym typeface="Calibri"/>
                <a:hlinkClick r:id="rId5"/>
              </a:rPr>
              <a:t>https://ouest.lions-france.org/force_document.php?fichier=4bf4d67a679f2cab0adcc661ad53eb72c3e8a1fb.pdf&amp;fichier_old=guide-bonnes-pratiques.pdf</a:t>
            </a:r>
            <a:endParaRPr lang="fr-FR" sz="1600" dirty="0">
              <a:solidFill>
                <a:srgbClr val="000000"/>
              </a:solidFill>
              <a:ea typeface="Calibri"/>
              <a:cs typeface="Calibri"/>
              <a:sym typeface="Calibri"/>
            </a:endParaRPr>
          </a:p>
          <a:p>
            <a:pPr marL="354013" lvl="0">
              <a:buClr>
                <a:srgbClr val="1F3864"/>
              </a:buClr>
              <a:buSzPts val="2800"/>
            </a:pPr>
            <a:endParaRPr lang="fr-FR" sz="1600" dirty="0">
              <a:solidFill>
                <a:srgbClr val="000000"/>
              </a:solidFill>
              <a:ea typeface="Calibri"/>
              <a:cs typeface="Calibri"/>
              <a:sym typeface="Calibri"/>
            </a:endParaRPr>
          </a:p>
          <a:p>
            <a:pPr marL="342900" indent="-342900">
              <a:buClr>
                <a:srgbClr val="1F3864"/>
              </a:buClr>
              <a:buSzPts val="2800"/>
              <a:buFont typeface="Noto Sans Symbols"/>
              <a:buChar char="−"/>
            </a:pPr>
            <a:r>
              <a:rPr lang="fr-FR" sz="2400" b="1" dirty="0">
                <a:solidFill>
                  <a:srgbClr val="1F3864"/>
                </a:solidFill>
                <a:latin typeface="Calibri"/>
                <a:ea typeface="Calibri"/>
                <a:cs typeface="Calibri"/>
                <a:sym typeface="Calibri"/>
              </a:rPr>
              <a:t>La suite Microsoft Office pas chère :</a:t>
            </a:r>
          </a:p>
          <a:p>
            <a:pPr marL="354013"/>
            <a:r>
              <a:rPr lang="fr-FR" sz="1600" u="sng" dirty="0">
                <a:hlinkClick r:id="rId6"/>
              </a:rPr>
              <a:t>https://fr.shopping.rakuten.com/offer/buy/7707774702/microsoft-visio-professionel-2021.html</a:t>
            </a:r>
            <a:endParaRPr lang="fr-FR" sz="1600" dirty="0"/>
          </a:p>
          <a:p>
            <a:r>
              <a:rPr lang="fr-FR" dirty="0"/>
              <a:t> </a:t>
            </a:r>
          </a:p>
          <a:p>
            <a:pPr marL="639763" lvl="0" indent="-285750">
              <a:buClr>
                <a:srgbClr val="1F3864"/>
              </a:buClr>
              <a:buSzPts val="2800"/>
              <a:buFontTx/>
              <a:buChar char="-"/>
            </a:pPr>
            <a:endParaRPr lang="fr-FR" sz="1600" dirty="0">
              <a:solidFill>
                <a:srgbClr val="000000"/>
              </a:solidFill>
              <a:ea typeface="Calibri"/>
              <a:cs typeface="Calibri"/>
              <a:sym typeface="Calibri"/>
            </a:endParaRPr>
          </a:p>
          <a:p>
            <a:pPr marL="342900" lvl="0" indent="-342900">
              <a:buClr>
                <a:srgbClr val="1F3864"/>
              </a:buClr>
              <a:buSzPts val="2800"/>
              <a:buFont typeface="Noto Sans Symbols"/>
              <a:buChar char="−"/>
            </a:pPr>
            <a:endParaRPr sz="1600" b="0" i="0" u="none" strike="noStrike" cap="none" dirty="0">
              <a:solidFill>
                <a:srgbClr val="000000"/>
              </a:solidFill>
              <a:latin typeface="Calibri"/>
              <a:ea typeface="Calibri"/>
              <a:cs typeface="Calibri"/>
              <a:sym typeface="Calibri"/>
            </a:endParaRPr>
          </a:p>
        </p:txBody>
      </p:sp>
      <p:pic>
        <p:nvPicPr>
          <p:cNvPr id="4" name="Image 3">
            <a:extLst>
              <a:ext uri="{FF2B5EF4-FFF2-40B4-BE49-F238E27FC236}">
                <a16:creationId xmlns:a16="http://schemas.microsoft.com/office/drawing/2014/main" id="{DBF78327-0CA1-4B2A-A056-94C541F930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882" y="234821"/>
            <a:ext cx="1011043" cy="1024812"/>
          </a:xfrm>
          <a:prstGeom prst="rect">
            <a:avLst/>
          </a:prstGeom>
        </p:spPr>
      </p:pic>
      <p:sp>
        <p:nvSpPr>
          <p:cNvPr id="5" name="Rectangle 4">
            <a:extLst>
              <a:ext uri="{FF2B5EF4-FFF2-40B4-BE49-F238E27FC236}">
                <a16:creationId xmlns:a16="http://schemas.microsoft.com/office/drawing/2014/main" id="{DAEB93A3-80E0-42D5-8DBF-7F6525BE23EB}"/>
              </a:ext>
            </a:extLst>
          </p:cNvPr>
          <p:cNvSpPr/>
          <p:nvPr/>
        </p:nvSpPr>
        <p:spPr>
          <a:xfrm>
            <a:off x="308882" y="419284"/>
            <a:ext cx="10872076" cy="655885"/>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Ressources supplémentaires</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ce réservé du numéro de diapositive 5">
            <a:extLst>
              <a:ext uri="{FF2B5EF4-FFF2-40B4-BE49-F238E27FC236}">
                <a16:creationId xmlns:a16="http://schemas.microsoft.com/office/drawing/2014/main" id="{8071EA78-A83B-409A-94E4-891D4D423E18}"/>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62</a:t>
            </a:fld>
            <a:endParaRPr lang="fr-FR" sz="1800" b="1" dirty="0">
              <a:solidFill>
                <a:schemeClr val="tx1"/>
              </a:solidFill>
            </a:endParaRPr>
          </a:p>
        </p:txBody>
      </p:sp>
    </p:spTree>
    <p:extLst>
      <p:ext uri="{BB962C8B-B14F-4D97-AF65-F5344CB8AC3E}">
        <p14:creationId xmlns:p14="http://schemas.microsoft.com/office/powerpoint/2010/main" val="1244777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DBF78327-0CA1-4B2A-A056-94C541F93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82" y="234821"/>
            <a:ext cx="1011043" cy="1024812"/>
          </a:xfrm>
          <a:prstGeom prst="rect">
            <a:avLst/>
          </a:prstGeom>
        </p:spPr>
      </p:pic>
      <p:sp>
        <p:nvSpPr>
          <p:cNvPr id="5" name="Rectangle 4">
            <a:extLst>
              <a:ext uri="{FF2B5EF4-FFF2-40B4-BE49-F238E27FC236}">
                <a16:creationId xmlns:a16="http://schemas.microsoft.com/office/drawing/2014/main" id="{DAEB93A3-80E0-42D5-8DBF-7F6525BE23EB}"/>
              </a:ext>
            </a:extLst>
          </p:cNvPr>
          <p:cNvSpPr/>
          <p:nvPr/>
        </p:nvSpPr>
        <p:spPr>
          <a:xfrm>
            <a:off x="308882" y="1352345"/>
            <a:ext cx="10467975" cy="5447645"/>
          </a:xfrm>
          <a:prstGeom prst="rect">
            <a:avLst/>
          </a:prstGeom>
        </p:spPr>
        <p:txBody>
          <a:bodyPr wrap="square">
            <a:spAutoFit/>
          </a:bodyPr>
          <a:lstStyle/>
          <a:p>
            <a:pPr algn="ctr">
              <a:spcAft>
                <a:spcPts val="800"/>
              </a:spcAft>
            </a:pPr>
            <a:r>
              <a:rPr lang="fr-FR" sz="5400" b="1" dirty="0">
                <a:latin typeface="Times New Roman" panose="02020603050405020304" pitchFamily="18" charset="0"/>
                <a:ea typeface="Times New Roman" panose="02020603050405020304" pitchFamily="18" charset="0"/>
                <a:cs typeface="Times New Roman" panose="02020603050405020304" pitchFamily="18" charset="0"/>
              </a:rPr>
              <a:t>MERCI POUR VOTRE PARTICIPATION</a:t>
            </a:r>
          </a:p>
          <a:p>
            <a:pPr algn="ctr">
              <a:spcAft>
                <a:spcPts val="800"/>
              </a:spcAft>
            </a:pPr>
            <a:endParaRPr lang="fr-FR"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800"/>
              </a:spcAft>
            </a:pPr>
            <a:r>
              <a:rPr lang="fr-FR" sz="3600" b="1" dirty="0">
                <a:latin typeface="Times New Roman" panose="02020603050405020304" pitchFamily="18" charset="0"/>
                <a:ea typeface="Calibri" panose="020F0502020204030204" pitchFamily="34" charset="0"/>
                <a:cs typeface="Times New Roman" panose="02020603050405020304" pitchFamily="18" charset="0"/>
              </a:rPr>
              <a:t>En cas de besoins, vous pouvez me contacter :</a:t>
            </a:r>
          </a:p>
          <a:p>
            <a:pPr algn="ctr">
              <a:spcAft>
                <a:spcPts val="800"/>
              </a:spcAft>
            </a:pPr>
            <a:r>
              <a:rPr lang="fr-FR" sz="3600" b="1" dirty="0">
                <a:latin typeface="Times New Roman" panose="02020603050405020304" pitchFamily="18" charset="0"/>
                <a:ea typeface="Calibri" panose="020F0502020204030204" pitchFamily="34" charset="0"/>
                <a:cs typeface="Times New Roman" panose="02020603050405020304" pitchFamily="18" charset="0"/>
              </a:rPr>
              <a:t>Eric MAGRAS</a:t>
            </a:r>
          </a:p>
          <a:p>
            <a:pPr algn="ctr">
              <a:spcAft>
                <a:spcPts val="800"/>
              </a:spcAft>
            </a:pPr>
            <a:r>
              <a:rPr lang="fr-FR" sz="3600" b="1" dirty="0">
                <a:latin typeface="Times New Roman" panose="02020603050405020304" pitchFamily="18" charset="0"/>
                <a:ea typeface="Calibri" panose="020F0502020204030204" pitchFamily="34" charset="0"/>
                <a:cs typeface="Times New Roman" panose="02020603050405020304" pitchFamily="18" charset="0"/>
              </a:rPr>
              <a:t>LIONS CLUB ELANCOURT Aqualina</a:t>
            </a:r>
          </a:p>
          <a:p>
            <a:pPr algn="ctr">
              <a:spcAft>
                <a:spcPts val="800"/>
              </a:spcAft>
            </a:pPr>
            <a:r>
              <a:rPr lang="fr-FR" sz="3600" b="1" dirty="0">
                <a:latin typeface="Times New Roman" panose="02020603050405020304" pitchFamily="18" charset="0"/>
                <a:ea typeface="Calibri" panose="020F0502020204030204" pitchFamily="34" charset="0"/>
                <a:cs typeface="Times New Roman" panose="02020603050405020304" pitchFamily="18" charset="0"/>
                <a:hlinkClick r:id="rId4"/>
              </a:rPr>
              <a:t>raouni2@free.fr</a:t>
            </a:r>
            <a:endParaRPr lang="fr-FR" sz="3600" b="1"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fr-FR" sz="3600" b="1" dirty="0">
                <a:latin typeface="Times New Roman" panose="02020603050405020304" pitchFamily="18" charset="0"/>
                <a:ea typeface="Calibri" panose="020F0502020204030204" pitchFamily="34" charset="0"/>
                <a:cs typeface="Times New Roman" panose="02020603050405020304" pitchFamily="18" charset="0"/>
              </a:rPr>
              <a:t>Tél. : 06 60 26 03 61</a:t>
            </a:r>
            <a:endParaRPr lang="fr-FR" sz="36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Espace réservé du numéro de diapositive 5">
            <a:extLst>
              <a:ext uri="{FF2B5EF4-FFF2-40B4-BE49-F238E27FC236}">
                <a16:creationId xmlns:a16="http://schemas.microsoft.com/office/drawing/2014/main" id="{AD2D354E-0DB3-4DF4-A49A-5DC935DA3D7F}"/>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63</a:t>
            </a:fld>
            <a:endParaRPr lang="fr-FR" sz="1800" b="1" dirty="0">
              <a:solidFill>
                <a:schemeClr val="tx1"/>
              </a:solidFill>
            </a:endParaRPr>
          </a:p>
        </p:txBody>
      </p:sp>
    </p:spTree>
    <p:extLst>
      <p:ext uri="{BB962C8B-B14F-4D97-AF65-F5344CB8AC3E}">
        <p14:creationId xmlns:p14="http://schemas.microsoft.com/office/powerpoint/2010/main" val="2849810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E340E92-4E51-4F77-AB40-780ED7AABBA1}"/>
              </a:ext>
            </a:extLst>
          </p:cNvPr>
          <p:cNvSpPr/>
          <p:nvPr/>
        </p:nvSpPr>
        <p:spPr>
          <a:xfrm>
            <a:off x="1286069" y="1587027"/>
            <a:ext cx="9884439" cy="3900811"/>
          </a:xfrm>
          <a:prstGeom prst="rect">
            <a:avLst/>
          </a:prstGeom>
        </p:spPr>
        <p:txBody>
          <a:bodyPr wrap="square">
            <a:spAutoFit/>
          </a:bodyPr>
          <a:lstStyle/>
          <a:p>
            <a:pPr>
              <a:lnSpc>
                <a:spcPct val="107000"/>
              </a:lnSpc>
              <a:spcAft>
                <a:spcPts val="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2. Identifier la cible</a:t>
            </a:r>
          </a:p>
          <a:p>
            <a:pPr>
              <a:lnSpc>
                <a:spcPct val="107000"/>
              </a:lnSpc>
              <a:spcAft>
                <a:spcPts val="0"/>
              </a:spcAft>
            </a:pP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Qui est le public visé ? (âge, sexe, centres d’intérêt, localisation)</a:t>
            </a: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Quels sont ses besoins et attentes ?</a:t>
            </a: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Sur quels canaux est-elle la plus active ?</a:t>
            </a: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CCA66311-120E-4E21-BDF3-B3949C2AF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6" name="Rectangle 5">
            <a:extLst>
              <a:ext uri="{FF2B5EF4-FFF2-40B4-BE49-F238E27FC236}">
                <a16:creationId xmlns:a16="http://schemas.microsoft.com/office/drawing/2014/main" id="{ECA13F63-9393-49C9-A6B5-C10F8D6B324B}"/>
              </a:ext>
            </a:extLst>
          </p:cNvPr>
          <p:cNvSpPr/>
          <p:nvPr/>
        </p:nvSpPr>
        <p:spPr>
          <a:xfrm>
            <a:off x="1380931" y="411373"/>
            <a:ext cx="10811069" cy="645113"/>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Étapes de la création d’un support publicitaire</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Espace réservé du numéro de diapositive 5">
            <a:extLst>
              <a:ext uri="{FF2B5EF4-FFF2-40B4-BE49-F238E27FC236}">
                <a16:creationId xmlns:a16="http://schemas.microsoft.com/office/drawing/2014/main" id="{AA5D1B30-F703-4ED7-84DE-070458591A5D}"/>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7</a:t>
            </a:fld>
            <a:endParaRPr lang="fr-FR" sz="1800" b="1" dirty="0">
              <a:solidFill>
                <a:schemeClr val="tx1"/>
              </a:solidFill>
            </a:endParaRPr>
          </a:p>
        </p:txBody>
      </p:sp>
    </p:spTree>
    <p:extLst>
      <p:ext uri="{BB962C8B-B14F-4D97-AF65-F5344CB8AC3E}">
        <p14:creationId xmlns:p14="http://schemas.microsoft.com/office/powerpoint/2010/main" val="1194423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E340E92-4E51-4F77-AB40-780ED7AABBA1}"/>
              </a:ext>
            </a:extLst>
          </p:cNvPr>
          <p:cNvSpPr/>
          <p:nvPr/>
        </p:nvSpPr>
        <p:spPr>
          <a:xfrm>
            <a:off x="1286069" y="1494454"/>
            <a:ext cx="10515600" cy="4212628"/>
          </a:xfrm>
          <a:prstGeom prst="rect">
            <a:avLst/>
          </a:prstGeom>
        </p:spPr>
        <p:txBody>
          <a:bodyPr wrap="square">
            <a:spAutoFit/>
          </a:bodyPr>
          <a:lstStyle/>
          <a:p>
            <a:pPr>
              <a:lnSpc>
                <a:spcPct val="107000"/>
              </a:lnSpc>
              <a:spcAft>
                <a:spcPts val="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3. Choisir le type de support :</a:t>
            </a:r>
          </a:p>
          <a:p>
            <a:pPr>
              <a:lnSpc>
                <a:spcPct val="107000"/>
              </a:lnSpc>
              <a:spcAft>
                <a:spcPts val="0"/>
              </a:spcAft>
            </a:pP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Imprimés</a:t>
            </a:r>
            <a:r>
              <a:rPr lang="fr-FR" sz="3600" dirty="0">
                <a:latin typeface="Times New Roman" panose="02020603050405020304" pitchFamily="18" charset="0"/>
                <a:ea typeface="Times New Roman" panose="02020603050405020304" pitchFamily="18" charset="0"/>
                <a:cs typeface="Times New Roman" panose="02020603050405020304" pitchFamily="18" charset="0"/>
              </a:rPr>
              <a:t> : affiches, flyers, brochures, cartes de visite</a:t>
            </a: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Digitaux</a:t>
            </a:r>
            <a:r>
              <a:rPr lang="fr-FR" sz="3600" dirty="0">
                <a:latin typeface="Times New Roman" panose="02020603050405020304" pitchFamily="18" charset="0"/>
                <a:ea typeface="Times New Roman" panose="02020603050405020304" pitchFamily="18" charset="0"/>
                <a:cs typeface="Times New Roman" panose="02020603050405020304" pitchFamily="18" charset="0"/>
              </a:rPr>
              <a:t> : bannières web, publications réseaux sociaux, vidéos</a:t>
            </a: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Objets publicitaires</a:t>
            </a:r>
            <a:r>
              <a:rPr lang="fr-FR" sz="3600" dirty="0">
                <a:latin typeface="Times New Roman" panose="02020603050405020304" pitchFamily="18" charset="0"/>
                <a:ea typeface="Times New Roman" panose="02020603050405020304" pitchFamily="18" charset="0"/>
                <a:cs typeface="Times New Roman" panose="02020603050405020304" pitchFamily="18" charset="0"/>
              </a:rPr>
              <a:t> : goodies, packaging, PLV (publicité sur lieu de vente)</a:t>
            </a:r>
            <a:endParaRPr lang="fr-FR" sz="3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CCA66311-120E-4E21-BDF3-B3949C2AF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234821"/>
            <a:ext cx="1024812" cy="1024812"/>
          </a:xfrm>
          <a:prstGeom prst="rect">
            <a:avLst/>
          </a:prstGeom>
        </p:spPr>
      </p:pic>
      <p:sp>
        <p:nvSpPr>
          <p:cNvPr id="8" name="Rectangle 7">
            <a:extLst>
              <a:ext uri="{FF2B5EF4-FFF2-40B4-BE49-F238E27FC236}">
                <a16:creationId xmlns:a16="http://schemas.microsoft.com/office/drawing/2014/main" id="{919449C4-C97D-448D-8E47-2DE10A88269F}"/>
              </a:ext>
            </a:extLst>
          </p:cNvPr>
          <p:cNvSpPr/>
          <p:nvPr/>
        </p:nvSpPr>
        <p:spPr>
          <a:xfrm>
            <a:off x="1547326" y="411373"/>
            <a:ext cx="10644674" cy="645113"/>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Étapes de la création d’un support publicitaire</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Espace réservé du numéro de diapositive 5">
            <a:extLst>
              <a:ext uri="{FF2B5EF4-FFF2-40B4-BE49-F238E27FC236}">
                <a16:creationId xmlns:a16="http://schemas.microsoft.com/office/drawing/2014/main" id="{5F6C0D1E-78F2-495D-BBC5-8459F0F5FEDB}"/>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8</a:t>
            </a:fld>
            <a:endParaRPr lang="fr-FR" sz="1800" b="1" dirty="0">
              <a:solidFill>
                <a:schemeClr val="tx1"/>
              </a:solidFill>
            </a:endParaRPr>
          </a:p>
        </p:txBody>
      </p:sp>
    </p:spTree>
    <p:extLst>
      <p:ext uri="{BB962C8B-B14F-4D97-AF65-F5344CB8AC3E}">
        <p14:creationId xmlns:p14="http://schemas.microsoft.com/office/powerpoint/2010/main" val="33974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FDF0CC0-6B19-4AFA-A8F9-D86E52CB8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AE81DCA-5508-4789-8F09-32CE3FE501DB}"/>
              </a:ext>
            </a:extLst>
          </p:cNvPr>
          <p:cNvSpPr/>
          <p:nvPr/>
        </p:nvSpPr>
        <p:spPr>
          <a:xfrm>
            <a:off x="1286069" y="1621579"/>
            <a:ext cx="9254245" cy="3930820"/>
          </a:xfrm>
          <a:prstGeom prst="rect">
            <a:avLst/>
          </a:prstGeom>
        </p:spPr>
        <p:txBody>
          <a:bodyPr wrap="square">
            <a:spAutoFit/>
          </a:bodyPr>
          <a:lstStyle/>
          <a:p>
            <a:pPr>
              <a:lnSpc>
                <a:spcPct val="107000"/>
              </a:lnSpc>
              <a:spcAft>
                <a:spcPts val="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4. Définir le message</a:t>
            </a:r>
          </a:p>
          <a:p>
            <a:pPr>
              <a:lnSpc>
                <a:spcPct val="107000"/>
              </a:lnSpc>
              <a:spcAft>
                <a:spcPts val="0"/>
              </a:spcAft>
            </a:pP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Slogan accrocheur,</a:t>
            </a: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Texte clair et concis,</a:t>
            </a: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fr-FR" sz="3600" dirty="0">
                <a:latin typeface="Times New Roman" panose="02020603050405020304" pitchFamily="18" charset="0"/>
                <a:ea typeface="Times New Roman" panose="02020603050405020304" pitchFamily="18" charset="0"/>
                <a:cs typeface="Times New Roman" panose="02020603050405020304" pitchFamily="18" charset="0"/>
              </a:rPr>
              <a:t>Appel à l’action (ex : “Essayez maintenant”, “Téléchargez l’appli”)</a:t>
            </a: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b="1"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7D7DBA3E-7BFE-417E-9859-795461EAA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185394"/>
            <a:ext cx="1024812" cy="1024812"/>
          </a:xfrm>
          <a:prstGeom prst="rect">
            <a:avLst/>
          </a:prstGeom>
        </p:spPr>
      </p:pic>
      <p:sp>
        <p:nvSpPr>
          <p:cNvPr id="8" name="Rectangle 7">
            <a:extLst>
              <a:ext uri="{FF2B5EF4-FFF2-40B4-BE49-F238E27FC236}">
                <a16:creationId xmlns:a16="http://schemas.microsoft.com/office/drawing/2014/main" id="{A6EC37B7-558C-47F2-9001-BC5937076572}"/>
              </a:ext>
            </a:extLst>
          </p:cNvPr>
          <p:cNvSpPr/>
          <p:nvPr/>
        </p:nvSpPr>
        <p:spPr>
          <a:xfrm>
            <a:off x="1286069" y="407303"/>
            <a:ext cx="10905931" cy="645113"/>
          </a:xfrm>
          <a:prstGeom prst="rect">
            <a:avLst/>
          </a:prstGeom>
        </p:spPr>
        <p:txBody>
          <a:bodyPr wrap="square">
            <a:spAutoFit/>
          </a:bodyPr>
          <a:lstStyle/>
          <a:p>
            <a:pPr algn="ctr">
              <a:lnSpc>
                <a:spcPct val="107000"/>
              </a:lnSpc>
              <a:spcAft>
                <a:spcPts val="800"/>
              </a:spcAft>
            </a:pPr>
            <a:r>
              <a:rPr lang="fr-FR" sz="3600" b="1" dirty="0">
                <a:latin typeface="Times New Roman" panose="02020603050405020304" pitchFamily="18" charset="0"/>
                <a:ea typeface="Times New Roman" panose="02020603050405020304" pitchFamily="18" charset="0"/>
                <a:cs typeface="Times New Roman" panose="02020603050405020304" pitchFamily="18" charset="0"/>
              </a:rPr>
              <a:t>Étapes de la création d’un support publicitaire</a:t>
            </a:r>
            <a:endParaRPr lang="fr-FR"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Espace réservé du numéro de diapositive 5">
            <a:extLst>
              <a:ext uri="{FF2B5EF4-FFF2-40B4-BE49-F238E27FC236}">
                <a16:creationId xmlns:a16="http://schemas.microsoft.com/office/drawing/2014/main" id="{02F6F505-2B34-4E64-B13A-3354DFE4BF5A}"/>
              </a:ext>
            </a:extLst>
          </p:cNvPr>
          <p:cNvSpPr txBox="1">
            <a:spLocks/>
          </p:cNvSpPr>
          <p:nvPr/>
        </p:nvSpPr>
        <p:spPr>
          <a:xfrm>
            <a:off x="9094573" y="637546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DBE7A0-8270-4599-879B-97CDAD91381C}" type="slidenum">
              <a:rPr lang="fr-FR" sz="1800" b="1" smtClean="0">
                <a:solidFill>
                  <a:schemeClr val="tx1"/>
                </a:solidFill>
              </a:rPr>
              <a:pPr/>
              <a:t>9</a:t>
            </a:fld>
            <a:endParaRPr lang="fr-FR" sz="1800" b="1" dirty="0">
              <a:solidFill>
                <a:schemeClr val="tx1"/>
              </a:solidFill>
            </a:endParaRPr>
          </a:p>
        </p:txBody>
      </p:sp>
    </p:spTree>
    <p:extLst>
      <p:ext uri="{BB962C8B-B14F-4D97-AF65-F5344CB8AC3E}">
        <p14:creationId xmlns:p14="http://schemas.microsoft.com/office/powerpoint/2010/main" val="43240252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3872</Words>
  <Application>Microsoft Office PowerPoint</Application>
  <PresentationFormat>Grand écran</PresentationFormat>
  <Paragraphs>545</Paragraphs>
  <Slides>63</Slides>
  <Notes>15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63</vt:i4>
      </vt:variant>
    </vt:vector>
  </HeadingPairs>
  <TitlesOfParts>
    <vt:vector size="71" baseType="lpstr">
      <vt:lpstr>Arial</vt:lpstr>
      <vt:lpstr>Calibri</vt:lpstr>
      <vt:lpstr>Calibri Light</vt:lpstr>
      <vt:lpstr>Canva Sans</vt:lpstr>
      <vt:lpstr>Noto Sans Symbols</vt:lpstr>
      <vt:lpstr>Symbol</vt:lpstr>
      <vt:lpstr>Times New Roman</vt:lpstr>
      <vt:lpstr>Thème Office</vt:lpstr>
      <vt:lpstr>ATELIER :  LA CREATION DE  SUPPORTS PUBLICITAIRES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DE  SUPPORTS PUBLICITAIRES</dc:title>
  <dc:creator>Agnès et Eric MAGRAS</dc:creator>
  <cp:lastModifiedBy>Agnès et Eric MAGRAS</cp:lastModifiedBy>
  <cp:revision>179</cp:revision>
  <dcterms:created xsi:type="dcterms:W3CDTF">2025-10-06T09:14:36Z</dcterms:created>
  <dcterms:modified xsi:type="dcterms:W3CDTF">2025-10-07T11:35:09Z</dcterms:modified>
</cp:coreProperties>
</file>